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09" r:id="rId2"/>
    <p:sldMasterId id="2147483722" r:id="rId3"/>
    <p:sldMasterId id="2147483748" r:id="rId4"/>
    <p:sldMasterId id="2147483787" r:id="rId5"/>
    <p:sldMasterId id="2147483800" r:id="rId6"/>
    <p:sldMasterId id="2147483813" r:id="rId7"/>
  </p:sldMasterIdLst>
  <p:notesMasterIdLst>
    <p:notesMasterId r:id="rId24"/>
  </p:notesMasterIdLst>
  <p:handoutMasterIdLst>
    <p:handoutMasterId r:id="rId25"/>
  </p:handoutMasterIdLst>
  <p:sldIdLst>
    <p:sldId id="256" r:id="rId8"/>
    <p:sldId id="396" r:id="rId9"/>
    <p:sldId id="398" r:id="rId10"/>
    <p:sldId id="399" r:id="rId11"/>
    <p:sldId id="449" r:id="rId12"/>
    <p:sldId id="458" r:id="rId13"/>
    <p:sldId id="459" r:id="rId14"/>
    <p:sldId id="453" r:id="rId15"/>
    <p:sldId id="450" r:id="rId16"/>
    <p:sldId id="457" r:id="rId17"/>
    <p:sldId id="424" r:id="rId18"/>
    <p:sldId id="425" r:id="rId19"/>
    <p:sldId id="426" r:id="rId20"/>
    <p:sldId id="444" r:id="rId21"/>
    <p:sldId id="442" r:id="rId22"/>
    <p:sldId id="415" r:id="rId23"/>
  </p:sldIdLst>
  <p:sldSz cx="9144000" cy="6858000" type="screen4x3"/>
  <p:notesSz cx="6669088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8000"/>
    <a:srgbClr val="000000"/>
    <a:srgbClr val="00A4DE"/>
    <a:srgbClr val="8CCAFE"/>
    <a:srgbClr val="68BAFE"/>
    <a:srgbClr val="FFFF99"/>
    <a:srgbClr val="66CCFF"/>
    <a:srgbClr val="FAB12E"/>
    <a:srgbClr val="99FFF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62" autoAdjust="0"/>
    <p:restoredTop sz="94628" autoAdjust="0"/>
  </p:normalViewPr>
  <p:slideViewPr>
    <p:cSldViewPr>
      <p:cViewPr varScale="1">
        <p:scale>
          <a:sx n="74" d="100"/>
          <a:sy n="74" d="100"/>
        </p:scale>
        <p:origin x="-10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9" cy="496412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7608" y="0"/>
            <a:ext cx="2889939" cy="496412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AEF7E87-6241-4699-B2CA-4D7987F81EFE}" type="datetimeFigureOut">
              <a:rPr lang="it-IT"/>
              <a:pPr>
                <a:defRPr/>
              </a:pPr>
              <a:t>13/11/2017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889939" cy="496412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7608" y="9430091"/>
            <a:ext cx="2889939" cy="496412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8F1E743-2C81-454F-A377-EB6EF7C0CB8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8806316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939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8" y="0"/>
            <a:ext cx="2889939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907"/>
            <a:ext cx="533527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091"/>
            <a:ext cx="2889939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8" y="9430091"/>
            <a:ext cx="2889939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08ABE5-9179-40CD-99B0-D260C0039AD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79305796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54920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768AC-B50A-4459-AE3C-AE541601F3C3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10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53696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768AC-B50A-4459-AE3C-AE541601F3C3}" type="slidenum">
              <a:rPr lang="it-IT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5629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768AC-B50A-4459-AE3C-AE541601F3C3}" type="slidenum">
              <a:rPr lang="it-IT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2172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768AC-B50A-4459-AE3C-AE541601F3C3}" type="slidenum">
              <a:rPr lang="it-IT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10496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768AC-B50A-4459-AE3C-AE541601F3C3}" type="slidenum">
              <a:rPr lang="it-IT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13738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768AC-B50A-4459-AE3C-AE541601F3C3}" type="slidenum">
              <a:rPr lang="it-IT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74724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768AC-B50A-4459-AE3C-AE541601F3C3}" type="slidenum">
              <a:rPr lang="it-IT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0653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768AC-B50A-4459-AE3C-AE541601F3C3}" type="slidenum">
              <a:rPr lang="it-IT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667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768AC-B50A-4459-AE3C-AE541601F3C3}" type="slidenum">
              <a:rPr lang="it-IT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6443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768AC-B50A-4459-AE3C-AE541601F3C3}" type="slidenum">
              <a:rPr lang="it-IT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9270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768AC-B50A-4459-AE3C-AE541601F3C3}" type="slidenum">
              <a:rPr lang="it-IT" smtClean="0">
                <a:solidFill>
                  <a:prstClr val="black"/>
                </a:solidFill>
              </a:rPr>
              <a:pPr/>
              <a:t>5</a:t>
            </a:fld>
            <a:endParaRPr lang="it-IT" smtClean="0">
              <a:solidFill>
                <a:prstClr val="black"/>
              </a:solidFill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3301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768AC-B50A-4459-AE3C-AE541601F3C3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5630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768AC-B50A-4459-AE3C-AE541601F3C3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7158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768AC-B50A-4459-AE3C-AE541601F3C3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32434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768AC-B50A-4459-AE3C-AE541601F3C3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3023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41F75-ED99-4528-B4FB-992C45EC3F1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98E71-F072-4F30-8286-784725083F9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81A1C-F791-4085-8465-F6D0FDE719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F52F7-657A-4ADE-9C51-01064AF930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41F75-ED99-4528-B4FB-992C45EC3F1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9284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75570-DD25-4791-A52C-4489CF1AA72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78025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26375-FE7C-463D-8DB6-851C7A632CBC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5859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CEA1F-8007-43D2-B04A-C23F6E98CA8B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2124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5AA9D-F607-4083-AFD0-AA9F91893A2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00825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C9DAD-9395-4D35-8BF1-50476848086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27470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D97D9-4D7D-4844-82FB-D7E35671F83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290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75570-DD25-4791-A52C-4489CF1AA72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B2F2-092D-477D-A0AF-BE256208F6A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53433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76C37-4720-41D6-A0A5-24DC710AEC4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96815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98E71-F072-4F30-8286-784725083F9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3877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81A1C-F791-4085-8465-F6D0FDE7196E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8227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F52F7-657A-4ADE-9C51-01064AF930E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28117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41F75-ED99-4528-B4FB-992C45EC3F1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8792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75570-DD25-4791-A52C-4489CF1AA72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22999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26375-FE7C-463D-8DB6-851C7A632CBC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22041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CEA1F-8007-43D2-B04A-C23F6E98CA8B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78477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5AA9D-F607-4083-AFD0-AA9F91893A2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9495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26375-FE7C-463D-8DB6-851C7A632C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C9DAD-9395-4D35-8BF1-50476848086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83846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D97D9-4D7D-4844-82FB-D7E35671F83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47727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B2F2-092D-477D-A0AF-BE256208F6A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68915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76C37-4720-41D6-A0A5-24DC710AEC4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4168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98E71-F072-4F30-8286-784725083F9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69137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81A1C-F791-4085-8465-F6D0FDE7196E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07537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F52F7-657A-4ADE-9C51-01064AF930E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89701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41F75-ED99-4528-B4FB-992C45EC3F1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73338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75570-DD25-4791-A52C-4489CF1AA72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5601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26375-FE7C-463D-8DB6-851C7A632CBC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870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CEA1F-8007-43D2-B04A-C23F6E98CA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CEA1F-8007-43D2-B04A-C23F6E98CA8B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10247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5AA9D-F607-4083-AFD0-AA9F91893A2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327030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C9DAD-9395-4D35-8BF1-50476848086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95977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D97D9-4D7D-4844-82FB-D7E35671F83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12144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B2F2-092D-477D-A0AF-BE256208F6A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75273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76C37-4720-41D6-A0A5-24DC710AEC4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719077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98E71-F072-4F30-8286-784725083F9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023742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81A1C-F791-4085-8465-F6D0FDE7196E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85788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F52F7-657A-4ADE-9C51-01064AF930E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488567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41F75-ED99-4528-B4FB-992C45EC3F1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536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5AA9D-F607-4083-AFD0-AA9F91893A2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75570-DD25-4791-A52C-4489CF1AA72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64826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26375-FE7C-463D-8DB6-851C7A632CBC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86294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CEA1F-8007-43D2-B04A-C23F6E98CA8B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33969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5AA9D-F607-4083-AFD0-AA9F91893A2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40885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C9DAD-9395-4D35-8BF1-50476848086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923643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D97D9-4D7D-4844-82FB-D7E35671F83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042689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B2F2-092D-477D-A0AF-BE256208F6A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042143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76C37-4720-41D6-A0A5-24DC710AEC4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551379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98E71-F072-4F30-8286-784725083F9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409238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81A1C-F791-4085-8465-F6D0FDE7196E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892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C9DAD-9395-4D35-8BF1-5047684808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F52F7-657A-4ADE-9C51-01064AF930E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703607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41F75-ED99-4528-B4FB-992C45EC3F1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558330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75570-DD25-4791-A52C-4489CF1AA72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97049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26375-FE7C-463D-8DB6-851C7A632CBC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441994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CEA1F-8007-43D2-B04A-C23F6E98CA8B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388283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5AA9D-F607-4083-AFD0-AA9F91893A2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120601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C9DAD-9395-4D35-8BF1-50476848086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96933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D97D9-4D7D-4844-82FB-D7E35671F83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895925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B2F2-092D-477D-A0AF-BE256208F6A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914520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76C37-4720-41D6-A0A5-24DC710AEC4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7830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D97D9-4D7D-4844-82FB-D7E35671F83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98E71-F072-4F30-8286-784725083F9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199826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81A1C-F791-4085-8465-F6D0FDE7196E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149405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F52F7-657A-4ADE-9C51-01064AF930E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905283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41F75-ED99-4528-B4FB-992C45EC3F1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316768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75570-DD25-4791-A52C-4489CF1AA72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509398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26375-FE7C-463D-8DB6-851C7A632CBC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32450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CEA1F-8007-43D2-B04A-C23F6E98CA8B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32827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5AA9D-F607-4083-AFD0-AA9F91893A2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611009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C9DAD-9395-4D35-8BF1-50476848086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373170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D97D9-4D7D-4844-82FB-D7E35671F83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967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B2F2-092D-477D-A0AF-BE256208F6A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B2F2-092D-477D-A0AF-BE256208F6A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932662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76C37-4720-41D6-A0A5-24DC710AEC4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997547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98E71-F072-4F30-8286-784725083F9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818845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81A1C-F791-4085-8465-F6D0FDE7196E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073774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F52F7-657A-4ADE-9C51-01064AF930E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811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76C37-4720-41D6-A0A5-24DC710AEC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41FD740-A83A-44DC-AAE8-8343DCC2BD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41FD740-A83A-44DC-AAE8-8343DCC2BD42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008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41FD740-A83A-44DC-AAE8-8343DCC2BD42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76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41FD740-A83A-44DC-AAE8-8343DCC2BD42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812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41FD740-A83A-44DC-AAE8-8343DCC2BD42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7798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41FD740-A83A-44DC-AAE8-8343DCC2BD42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8422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41FD740-A83A-44DC-AAE8-8343DCC2BD42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696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683568" y="2234580"/>
            <a:ext cx="7776864" cy="2947020"/>
          </a:xfrm>
          <a:prstGeom prst="rect">
            <a:avLst/>
          </a:prstGeom>
          <a:solidFill>
            <a:srgbClr val="B0F96D">
              <a:alpha val="60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5845175"/>
            <a:ext cx="9144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</a:br>
            <a: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</a:br>
            <a: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>	</a:t>
            </a:r>
            <a:r>
              <a:rPr lang="it-IT" sz="4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</a:t>
            </a:r>
          </a:p>
        </p:txBody>
      </p:sp>
      <p:pic>
        <p:nvPicPr>
          <p:cNvPr id="54276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76200"/>
            <a:ext cx="1635125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-41275" y="5867400"/>
            <a:ext cx="9144000" cy="468314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sz="2000" dirty="0" err="1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 pitchFamily="34" charset="0"/>
              </a:rPr>
              <a:t>Associazione</a:t>
            </a:r>
            <a:r>
              <a:rPr lang="en-US" sz="2000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 pitchFamily="34" charset="0"/>
              </a:rPr>
              <a:t>Italiana</a:t>
            </a:r>
            <a:r>
              <a:rPr lang="en-US" sz="2000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 pitchFamily="34" charset="0"/>
              </a:rPr>
              <a:t>dei</a:t>
            </a:r>
            <a:r>
              <a:rPr lang="en-US" sz="2000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 pitchFamily="34" charset="0"/>
              </a:rPr>
              <a:t>Professori</a:t>
            </a:r>
            <a:r>
              <a:rPr lang="en-US" sz="2000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 pitchFamily="34" charset="0"/>
              </a:rPr>
              <a:t> di </a:t>
            </a:r>
            <a:r>
              <a:rPr lang="en-US" sz="2000" dirty="0" err="1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 pitchFamily="34" charset="0"/>
              </a:rPr>
              <a:t>Storia</a:t>
            </a:r>
            <a:r>
              <a:rPr lang="en-US" sz="2000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 pitchFamily="34" charset="0"/>
              </a:rPr>
              <a:t>della</a:t>
            </a:r>
            <a:r>
              <a:rPr lang="en-US" sz="2000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 pitchFamily="34" charset="0"/>
              </a:rPr>
              <a:t> Chiesa</a:t>
            </a:r>
          </a:p>
          <a:p>
            <a:pPr>
              <a:spcBef>
                <a:spcPts val="0"/>
              </a:spcBef>
              <a:defRPr/>
            </a:pPr>
            <a:r>
              <a:rPr lang="en-US" sz="2000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 pitchFamily="34" charset="0"/>
              </a:rPr>
              <a:t>Roma, 10 </a:t>
            </a:r>
            <a:r>
              <a:rPr lang="en-US" sz="2000" dirty="0" err="1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 pitchFamily="34" charset="0"/>
              </a:rPr>
              <a:t>Novembre</a:t>
            </a:r>
            <a:r>
              <a:rPr lang="en-US" sz="2000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 pitchFamily="34" charset="0"/>
              </a:rPr>
              <a:t> 2017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688032" y="306039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0" cap="none" spc="0" normalizeH="0" baseline="0" dirty="0" smtClean="0">
                <a:ln>
                  <a:noFill/>
                </a:ln>
                <a:solidFill>
                  <a:srgbClr val="0000FF"/>
                </a:solidFill>
                <a:uLnTx/>
                <a:uFillTx/>
                <a:latin typeface="Calibri" pitchFamily="34" charset="0"/>
                <a:ea typeface="+mj-ea"/>
                <a:cs typeface="+mj-cs"/>
              </a:rPr>
              <a:t>La Cultura</a:t>
            </a:r>
            <a:r>
              <a:rPr kumimoji="0" lang="it-IT" sz="3200" b="1" i="0" u="none" strike="noStrike" kern="0" cap="none" spc="0" normalizeH="0" dirty="0" smtClean="0">
                <a:ln>
                  <a:noFill/>
                </a:ln>
                <a:solidFill>
                  <a:srgbClr val="0000FF"/>
                </a:solidFill>
                <a:uLnTx/>
                <a:uFillTx/>
                <a:latin typeface="Calibri" pitchFamily="34" charset="0"/>
                <a:ea typeface="+mj-ea"/>
                <a:cs typeface="+mj-cs"/>
              </a:rPr>
              <a:t> della Qualità nel Sistema Universitario Ecclesiastico</a:t>
            </a:r>
            <a:endParaRPr kumimoji="0" lang="it-IT" sz="3200" b="1" i="0" u="none" strike="noStrike" kern="0" cap="none" spc="0" normalizeH="0" baseline="0" dirty="0" smtClean="0">
              <a:ln>
                <a:noFill/>
              </a:ln>
              <a:solidFill>
                <a:srgbClr val="0000FF"/>
              </a:solidFill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/>
        </p:nvSpPr>
        <p:spPr>
          <a:xfrm>
            <a:off x="4267199" y="1447800"/>
            <a:ext cx="3886201" cy="609600"/>
          </a:xfrm>
          <a:prstGeom prst="rect">
            <a:avLst/>
          </a:prstGeom>
          <a:solidFill>
            <a:srgbClr val="BEE790"/>
          </a:solidFill>
          <a:ln w="3175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1654735" y="2133600"/>
            <a:ext cx="5486400" cy="2495952"/>
          </a:xfrm>
          <a:prstGeom prst="rect">
            <a:avLst/>
          </a:prstGeom>
          <a:solidFill>
            <a:srgbClr val="B0F96D">
              <a:alpha val="60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>
              <a:solidFill>
                <a:srgbClr val="FBD25F"/>
              </a:solidFill>
              <a:latin typeface="Calibri" panose="020F0502020204030204" pitchFamily="34" charset="0"/>
            </a:endParaRPr>
          </a:p>
        </p:txBody>
      </p:sp>
      <p:pic>
        <p:nvPicPr>
          <p:cNvPr id="73731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219200" cy="476250"/>
          </a:xfrm>
        </p:spPr>
        <p:txBody>
          <a:bodyPr/>
          <a:lstStyle/>
          <a:p>
            <a:pPr algn="ctr">
              <a:defRPr/>
            </a:pPr>
            <a:fld id="{09A74CD4-797B-4F3E-A2AD-03BE25B56776}" type="slidenum">
              <a:rPr lang="it-IT" sz="180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itchFamily="34" charset="0"/>
              </a:rPr>
              <a:pPr algn="ctr">
                <a:defRPr/>
              </a:pPr>
              <a:t>10</a:t>
            </a:fld>
            <a:endParaRPr lang="it-IT" sz="1800" dirty="0">
              <a:solidFill>
                <a:srgbClr val="000000">
                  <a:lumMod val="75000"/>
                  <a:lumOff val="25000"/>
                </a:srgbClr>
              </a:solidFill>
              <a:latin typeface="Calibri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0071" y="757441"/>
            <a:ext cx="7815729" cy="1091622"/>
          </a:xfrm>
        </p:spPr>
        <p:txBody>
          <a:bodyPr/>
          <a:lstStyle/>
          <a:p>
            <a:pPr algn="just" eaLnBrk="1" hangingPunct="1">
              <a:lnSpc>
                <a:spcPts val="2400"/>
              </a:lnSpc>
              <a:spcBef>
                <a:spcPts val="0"/>
              </a:spcBef>
            </a:pPr>
            <a:r>
              <a:rPr lang="it-IT" altLang="it-IT" sz="2400" dirty="0" smtClean="0">
                <a:latin typeface="Calibri" panose="020F0502020204030204" pitchFamily="34" charset="0"/>
              </a:rPr>
              <a:t>La valutazione interna è un processo per mezzo del quale l’unità valutata cerca di rispondere a </a:t>
            </a:r>
          </a:p>
          <a:p>
            <a:pPr algn="just" eaLnBrk="1" hangingPunct="1">
              <a:lnSpc>
                <a:spcPts val="2700"/>
              </a:lnSpc>
              <a:spcBef>
                <a:spcPts val="1200"/>
              </a:spcBef>
            </a:pPr>
            <a:r>
              <a:rPr lang="it-IT" altLang="it-IT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                                                       </a:t>
            </a:r>
            <a:r>
              <a:rPr lang="it-IT" altLang="it-IT" sz="2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4 domande fondamentali </a:t>
            </a:r>
          </a:p>
        </p:txBody>
      </p:sp>
      <p:sp>
        <p:nvSpPr>
          <p:cNvPr id="3" name="Rettangolo 2"/>
          <p:cNvSpPr/>
          <p:nvPr/>
        </p:nvSpPr>
        <p:spPr>
          <a:xfrm>
            <a:off x="1959535" y="2455537"/>
            <a:ext cx="4876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dirty="0" smtClean="0">
                <a:latin typeface="Calibri" panose="020F0502020204030204" pitchFamily="34" charset="0"/>
              </a:rPr>
              <a:t>1. </a:t>
            </a: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COSA</a:t>
            </a:r>
            <a:r>
              <a:rPr lang="it-IT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si sta cercando di fare?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dirty="0" smtClean="0">
                <a:latin typeface="Calibri" panose="020F0502020204030204" pitchFamily="34" charset="0"/>
              </a:rPr>
              <a:t>2. </a:t>
            </a: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COME </a:t>
            </a:r>
            <a:r>
              <a:rPr lang="it-IT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si carca di </a:t>
            </a:r>
            <a: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farlo?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dirty="0" smtClean="0">
                <a:latin typeface="Calibri" panose="020F0502020204030204" pitchFamily="34" charset="0"/>
              </a:rPr>
              <a:t>3. </a:t>
            </a: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COME</a:t>
            </a:r>
            <a:r>
              <a:rPr lang="it-IT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si fa a </a:t>
            </a:r>
            <a:r>
              <a:rPr lang="it-IT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sapere che funziona</a:t>
            </a:r>
            <a: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?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dirty="0" smtClean="0">
                <a:latin typeface="Calibri" panose="020F0502020204030204" pitchFamily="34" charset="0"/>
              </a:rPr>
              <a:t>4. </a:t>
            </a: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COME</a:t>
            </a:r>
            <a:r>
              <a:rPr lang="it-IT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si cambia </a:t>
            </a:r>
            <a: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per migliorare?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90071" y="4772353"/>
            <a:ext cx="8044329" cy="1857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spcAft>
                <a:spcPts val="1200"/>
              </a:spcAft>
            </a:pP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Queste domande, volte al miglioramento </a:t>
            </a:r>
            <a:r>
              <a:rPr lang="it-IT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dell’Istituzione </a:t>
            </a: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stessa,  portano a </a:t>
            </a:r>
            <a: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riflettere </a:t>
            </a:r>
            <a:r>
              <a:rPr lang="it-IT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 </a:t>
            </a:r>
            <a:r>
              <a:rPr lang="it-IT" sz="2400" b="1" i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mission</a:t>
            </a:r>
            <a: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it-IT" sz="2400" b="1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scop</a:t>
            </a:r>
            <a:r>
              <a:rPr lang="it-IT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it-IT" sz="2400" b="1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obiettivi</a:t>
            </a:r>
            <a:r>
              <a:rPr lang="it-IT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it-IT" sz="2400" b="1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priorità </a:t>
            </a:r>
            <a:r>
              <a:rPr lang="it-IT" sz="2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strategiche </a:t>
            </a:r>
            <a:r>
              <a:rPr lang="it-IT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</a:t>
            </a:r>
            <a:r>
              <a:rPr lang="it-IT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sz="2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procedure</a:t>
            </a:r>
            <a: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>
              <a:lnSpc>
                <a:spcPts val="2500"/>
              </a:lnSpc>
            </a:pP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Il mezzo principale per raggiungere questi obiettivi </a:t>
            </a:r>
            <a:r>
              <a:rPr lang="it-IT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è il </a:t>
            </a:r>
            <a: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Rapporto di </a:t>
            </a:r>
            <a:r>
              <a:rPr lang="it-IT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Autovalutazione/RAV</a:t>
            </a:r>
            <a:endParaRPr lang="it-IT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1913404" y="152400"/>
            <a:ext cx="534538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000" b="1" kern="0" dirty="0" smtClean="0">
                <a:solidFill>
                  <a:srgbClr val="008000"/>
                </a:solidFill>
                <a:latin typeface="Calibri" pitchFamily="34" charset="0"/>
                <a:cs typeface="Arial"/>
              </a:rPr>
              <a:t>La VALUTAZIONE </a:t>
            </a:r>
            <a:r>
              <a:rPr lang="it-IT" sz="3000" i="1" kern="0" dirty="0" smtClean="0">
                <a:solidFill>
                  <a:srgbClr val="008000"/>
                </a:solidFill>
                <a:latin typeface="Calibri" pitchFamily="34" charset="0"/>
                <a:cs typeface="Arial"/>
              </a:rPr>
              <a:t>in concreto</a:t>
            </a:r>
            <a:endParaRPr lang="it-IT" sz="3000" i="1" dirty="0">
              <a:solidFill>
                <a:srgbClr val="008000"/>
              </a:solidFill>
            </a:endParaRPr>
          </a:p>
        </p:txBody>
      </p:sp>
      <p:sp>
        <p:nvSpPr>
          <p:cNvPr id="14" name="Ovale 13"/>
          <p:cNvSpPr>
            <a:spLocks noChangeAspect="1"/>
          </p:cNvSpPr>
          <p:nvPr/>
        </p:nvSpPr>
        <p:spPr>
          <a:xfrm>
            <a:off x="1524000" y="250497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759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entagono 17"/>
          <p:cNvSpPr/>
          <p:nvPr/>
        </p:nvSpPr>
        <p:spPr>
          <a:xfrm>
            <a:off x="1244600" y="152400"/>
            <a:ext cx="1955800" cy="762000"/>
          </a:xfrm>
          <a:prstGeom prst="homePlate">
            <a:avLst/>
          </a:prstGeom>
          <a:solidFill>
            <a:srgbClr val="9BE155">
              <a:alpha val="60000"/>
            </a:srgbClr>
          </a:solidFill>
          <a:ln w="9525" cmpd="sng">
            <a:solidFill>
              <a:schemeClr val="accent3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pic>
        <p:nvPicPr>
          <p:cNvPr id="73731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219200" cy="476250"/>
          </a:xfrm>
        </p:spPr>
        <p:txBody>
          <a:bodyPr/>
          <a:lstStyle/>
          <a:p>
            <a:pPr algn="ctr">
              <a:defRPr/>
            </a:pPr>
            <a:fld id="{09A74CD4-797B-4F3E-A2AD-03BE25B56776}" type="slidenum">
              <a:rPr lang="it-IT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pPr algn="ctr">
                <a:defRPr/>
              </a:pPr>
              <a:t>11</a:t>
            </a:fld>
            <a:endParaRPr lang="it-IT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244600" y="322624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z="3200" b="1" dirty="0" smtClean="0">
                <a:solidFill>
                  <a:srgbClr val="FF0000"/>
                </a:solidFill>
                <a:latin typeface="Calibri" pitchFamily="34" charset="0"/>
              </a:rPr>
              <a:t>OSTACOLI</a:t>
            </a:r>
            <a:r>
              <a:rPr lang="it-IT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</a:t>
            </a:r>
            <a:r>
              <a:rPr lang="it-IT" sz="2800" dirty="0" smtClean="0">
                <a:solidFill>
                  <a:srgbClr val="008000"/>
                </a:solidFill>
                <a:latin typeface="Calibri" panose="020F0502020204030204" pitchFamily="34" charset="0"/>
              </a:rPr>
              <a:t>nell’applicazione</a:t>
            </a:r>
            <a:endParaRPr lang="en-US" sz="2800" kern="0" dirty="0" smtClean="0">
              <a:solidFill>
                <a:srgbClr val="008000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25800" y="609600"/>
            <a:ext cx="58086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>
                <a:solidFill>
                  <a:srgbClr val="008000"/>
                </a:solidFill>
                <a:latin typeface="Calibri" panose="020F0502020204030204" pitchFamily="34" charset="0"/>
              </a:rPr>
              <a:t>delle </a:t>
            </a:r>
            <a:r>
              <a:rPr lang="it-IT" sz="2800" dirty="0">
                <a:solidFill>
                  <a:srgbClr val="008000"/>
                </a:solidFill>
                <a:latin typeface="Calibri" panose="020F0502020204030204" pitchFamily="34" charset="0"/>
              </a:rPr>
              <a:t>procedure di valutazione</a:t>
            </a:r>
            <a:endParaRPr lang="it-IT" dirty="0">
              <a:solidFill>
                <a:srgbClr val="008000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7010400" y="254077"/>
            <a:ext cx="213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i="1" dirty="0" smtClean="0">
                <a:latin typeface="Calibri" pitchFamily="34" charset="0"/>
              </a:rPr>
              <a:t>Bente </a:t>
            </a:r>
            <a:r>
              <a:rPr lang="it-IT" b="1" i="1" dirty="0" err="1" smtClean="0">
                <a:latin typeface="Calibri" pitchFamily="34" charset="0"/>
              </a:rPr>
              <a:t>Kristensen</a:t>
            </a:r>
            <a:r>
              <a:rPr lang="it-IT" b="1" i="1" dirty="0" smtClean="0">
                <a:latin typeface="Calibri" pitchFamily="34" charset="0"/>
              </a:rPr>
              <a:t> </a:t>
            </a:r>
            <a:endParaRPr lang="it-IT" b="1" dirty="0">
              <a:latin typeface="Calibri" pitchFamily="34" charset="0"/>
            </a:endParaRPr>
          </a:p>
        </p:txBody>
      </p:sp>
      <p:sp>
        <p:nvSpPr>
          <p:cNvPr id="20" name="Ovale 19"/>
          <p:cNvSpPr>
            <a:spLocks noChangeAspect="1"/>
          </p:cNvSpPr>
          <p:nvPr/>
        </p:nvSpPr>
        <p:spPr>
          <a:xfrm>
            <a:off x="774700" y="372322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450437" y="1291533"/>
            <a:ext cx="8007763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55600" indent="-355600" algn="l" eaLnBrk="1" hangingPunct="1">
              <a:lnSpc>
                <a:spcPts val="2200"/>
              </a:lnSpc>
              <a:spcBef>
                <a:spcPts val="0"/>
              </a:spcBef>
              <a:spcAft>
                <a:spcPts val="600"/>
              </a:spcAft>
              <a:tabLst>
                <a:tab pos="355600" algn="l"/>
              </a:tabLs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Reazioni dello staff: Qualità come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ulteriore carico lavorativo</a:t>
            </a:r>
          </a:p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tabLst>
                <a:tab pos="355600" algn="l"/>
              </a:tabLs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Incompatibilità tra la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strategia per la qualità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e i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processi di assicurazione della qualità</a:t>
            </a:r>
          </a:p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tabLst>
                <a:tab pos="355600" algn="l"/>
              </a:tabLs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Insufficienza nella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gestione dei sistemi di informazione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(mancanza di dati) per pianificare azioni e iniziative riguardo alla qualità</a:t>
            </a:r>
          </a:p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tabLst>
                <a:tab pos="355600" algn="l"/>
              </a:tabLs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Troppe iniziative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causano stanchezza con le procedure di valutazione</a:t>
            </a:r>
          </a:p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tabLst>
                <a:tab pos="355600" algn="l"/>
              </a:tabLs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Difficoltà ad affrontare i cambi 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nelle passi per AQ che esistono a livelli nazionale, europeo e globale</a:t>
            </a:r>
          </a:p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tabLst>
                <a:tab pos="355600" algn="l"/>
              </a:tabLs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Squilibrio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tra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approccio </a:t>
            </a:r>
            <a:r>
              <a:rPr lang="it-IT" sz="2400" i="1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dall’alto </a:t>
            </a:r>
            <a:r>
              <a:rPr lang="it-IT" sz="2400" i="1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 </a:t>
            </a:r>
            <a:r>
              <a:rPr lang="it-IT" sz="2400" i="1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dal basso</a:t>
            </a:r>
          </a:p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tabLst>
                <a:tab pos="355600" algn="l"/>
              </a:tabLs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Lentezza nei processi di </a:t>
            </a:r>
            <a:r>
              <a:rPr lang="it-IT" sz="2400" kern="0" dirty="0" err="1" smtClean="0">
                <a:solidFill>
                  <a:srgbClr val="0000FF"/>
                </a:solidFill>
                <a:latin typeface="Calibri" panose="020F0502020204030204" pitchFamily="34" charset="0"/>
              </a:rPr>
              <a:t>feed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 back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 nella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visibilità dei miglioramenti </a:t>
            </a:r>
          </a:p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Lentezza nella comunicazione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tra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processi interni ed esterni</a:t>
            </a:r>
          </a:p>
          <a:p>
            <a:pPr algn="just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</a:pPr>
            <a:endParaRPr lang="it-IT" sz="2400" kern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977900" y="6059269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i="1" dirty="0" err="1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Rapporto</a:t>
            </a:r>
            <a:r>
              <a:rPr lang="en-GB" b="1" i="1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 del Nordic Project on Quality Assurance in Higher Education Institutions, 2005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entagono 23"/>
          <p:cNvSpPr/>
          <p:nvPr/>
        </p:nvSpPr>
        <p:spPr>
          <a:xfrm>
            <a:off x="935596" y="152400"/>
            <a:ext cx="3849130" cy="762000"/>
          </a:xfrm>
          <a:prstGeom prst="homePlate">
            <a:avLst/>
          </a:prstGeom>
          <a:solidFill>
            <a:srgbClr val="9BE155">
              <a:alpha val="60000"/>
            </a:srgbClr>
          </a:solidFill>
          <a:ln w="9525" cmpd="sng">
            <a:solidFill>
              <a:schemeClr val="accent3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pic>
        <p:nvPicPr>
          <p:cNvPr id="73731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219200" cy="476250"/>
          </a:xfrm>
        </p:spPr>
        <p:txBody>
          <a:bodyPr/>
          <a:lstStyle/>
          <a:p>
            <a:pPr algn="ctr">
              <a:defRPr/>
            </a:pPr>
            <a:fld id="{09A74CD4-797B-4F3E-A2AD-03BE25B56776}" type="slidenum">
              <a:rPr lang="it-IT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pPr algn="ctr">
                <a:defRPr/>
              </a:pPr>
              <a:t>12</a:t>
            </a:fld>
            <a:endParaRPr lang="it-IT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977900" y="6172200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i="1" dirty="0" err="1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Rapporto</a:t>
            </a:r>
            <a:r>
              <a:rPr lang="en-GB" b="1" i="1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 del Nordic Project on Quality Assurance in Higher Education Institutions, 2005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898525" y="304800"/>
            <a:ext cx="786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3200" b="1" dirty="0" smtClean="0">
                <a:solidFill>
                  <a:srgbClr val="0000FF"/>
                </a:solidFill>
                <a:latin typeface="Calibri" pitchFamily="34" charset="0"/>
              </a:rPr>
              <a:t>FATTORI di SUCCESSO  </a:t>
            </a:r>
            <a:r>
              <a:rPr lang="it-IT" sz="2800" dirty="0" smtClean="0">
                <a:solidFill>
                  <a:srgbClr val="008000"/>
                </a:solidFill>
                <a:latin typeface="Calibri" panose="020F0502020204030204" pitchFamily="34" charset="0"/>
              </a:rPr>
              <a:t>nell’applicazione delle</a:t>
            </a:r>
            <a:endParaRPr lang="en-US" sz="2800" kern="0" dirty="0">
              <a:solidFill>
                <a:srgbClr val="008000"/>
              </a:solidFill>
              <a:latin typeface="Calibri" pitchFamily="34" charset="0"/>
            </a:endParaRPr>
          </a:p>
        </p:txBody>
      </p:sp>
      <p:sp>
        <p:nvSpPr>
          <p:cNvPr id="15" name="Ovale 14"/>
          <p:cNvSpPr>
            <a:spLocks noChangeAspect="1"/>
          </p:cNvSpPr>
          <p:nvPr/>
        </p:nvSpPr>
        <p:spPr>
          <a:xfrm>
            <a:off x="448964" y="372322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4708526" y="609600"/>
            <a:ext cx="44354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>
                <a:solidFill>
                  <a:srgbClr val="008000"/>
                </a:solidFill>
                <a:latin typeface="Calibri" panose="020F0502020204030204" pitchFamily="34" charset="0"/>
              </a:rPr>
              <a:t>procedure </a:t>
            </a:r>
            <a:r>
              <a:rPr lang="it-IT" sz="2800" dirty="0">
                <a:solidFill>
                  <a:srgbClr val="008000"/>
                </a:solidFill>
                <a:latin typeface="Calibri" panose="020F0502020204030204" pitchFamily="34" charset="0"/>
              </a:rPr>
              <a:t>di </a:t>
            </a:r>
            <a:r>
              <a:rPr lang="it-IT" sz="2800" dirty="0" smtClean="0">
                <a:solidFill>
                  <a:srgbClr val="008000"/>
                </a:solidFill>
                <a:latin typeface="Calibri" panose="020F0502020204030204" pitchFamily="34" charset="0"/>
              </a:rPr>
              <a:t>valutazione</a:t>
            </a:r>
            <a:endParaRPr lang="it-IT" sz="2000" dirty="0">
              <a:solidFill>
                <a:srgbClr val="008000"/>
              </a:solidFill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7239000" y="44011"/>
            <a:ext cx="213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i="1" dirty="0" smtClean="0">
                <a:latin typeface="Calibri" pitchFamily="34" charset="0"/>
              </a:rPr>
              <a:t>Bente </a:t>
            </a:r>
            <a:r>
              <a:rPr lang="it-IT" b="1" i="1" dirty="0" err="1" smtClean="0">
                <a:latin typeface="Calibri" pitchFamily="34" charset="0"/>
              </a:rPr>
              <a:t>Kristensen</a:t>
            </a:r>
            <a:r>
              <a:rPr lang="it-IT" b="1" i="1" dirty="0" smtClean="0">
                <a:latin typeface="Calibri" pitchFamily="34" charset="0"/>
              </a:rPr>
              <a:t> </a:t>
            </a:r>
            <a:endParaRPr lang="it-IT" b="1" dirty="0">
              <a:latin typeface="Calibri" pitchFamily="34" charset="0"/>
            </a:endParaRP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508000" y="1214110"/>
            <a:ext cx="7920037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50850" indent="-450850" algn="l" eaLnBrk="1" hangingPunct="1">
              <a:lnSpc>
                <a:spcPts val="22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Un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sistema di assicurazione della qualità coerente, applicato sistematicamente</a:t>
            </a:r>
          </a:p>
          <a:p>
            <a:pPr marL="450850" indent="-450850" algn="l" eaLnBrk="1" hangingPunct="1">
              <a:lnSpc>
                <a:spcPts val="22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Una acquisita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cultura della qualità</a:t>
            </a:r>
          </a:p>
          <a:p>
            <a:pPr marL="450850" indent="-450850" algn="l" eaLnBrk="1" hangingPunct="1">
              <a:lnSpc>
                <a:spcPts val="22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Una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partecipazione attiva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dai diversi soggetti interessati</a:t>
            </a:r>
          </a:p>
          <a:p>
            <a:pPr marL="450850" indent="-450850" algn="l" eaLnBrk="1" hangingPunct="1">
              <a:lnSpc>
                <a:spcPts val="22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Iniziative sperimentali nel campo didattico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con una partecipazione attiva degli studenti</a:t>
            </a:r>
          </a:p>
          <a:p>
            <a:pPr marL="450850" indent="-450850" algn="l" eaLnBrk="1" hangingPunct="1">
              <a:lnSpc>
                <a:spcPts val="22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Utilizzazione effettiva dei risultati delle procedure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di valutazione della qualità per il duplice scopo di apportare miglioramenti della qualità e dell’organizzazione </a:t>
            </a:r>
          </a:p>
          <a:p>
            <a:pPr marL="450850" indent="-450850" algn="l" eaLnBrk="1" hangingPunct="1">
              <a:lnSpc>
                <a:spcPts val="22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Utilizzazione di quanto indicato sopra per aprire un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alto livello di dialogo tra i docenti e gli studenti</a:t>
            </a:r>
          </a:p>
          <a:p>
            <a:pPr marL="450850" indent="-450850" algn="l" eaLnBrk="1" hangingPunct="1">
              <a:lnSpc>
                <a:spcPts val="22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Grande attenzione portata ai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risultati dell’insegnamento per gli studenti</a:t>
            </a:r>
          </a:p>
          <a:p>
            <a:pPr marL="450850" indent="-450850" algn="l" eaLnBrk="1" hangingPunct="1">
              <a:lnSpc>
                <a:spcPts val="22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Un </a:t>
            </a:r>
            <a:r>
              <a:rPr lang="it-IT" sz="2400" kern="0" dirty="0">
                <a:solidFill>
                  <a:srgbClr val="0000FF"/>
                </a:solidFill>
                <a:latin typeface="Calibri" panose="020F0502020204030204" pitchFamily="34" charset="0"/>
              </a:rPr>
              <a:t>processo di feed-back circolare </a:t>
            </a: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</a:rPr>
              <a:t>ben funzionante</a:t>
            </a:r>
            <a:endParaRPr lang="it-IT" sz="2400" kern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0850" indent="-450850" algn="l" eaLnBrk="1" hangingPunct="1">
              <a:lnSpc>
                <a:spcPts val="22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Informazione trasparente</a:t>
            </a:r>
            <a:endParaRPr lang="it-IT" sz="2400" i="1" kern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ts val="2200"/>
              </a:lnSpc>
              <a:spcBef>
                <a:spcPts val="0"/>
              </a:spcBef>
              <a:spcAft>
                <a:spcPts val="600"/>
              </a:spcAft>
            </a:pPr>
            <a:endParaRPr lang="it-IT" sz="2400" kern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entagono 17"/>
          <p:cNvSpPr/>
          <p:nvPr/>
        </p:nvSpPr>
        <p:spPr>
          <a:xfrm>
            <a:off x="1103870" y="152400"/>
            <a:ext cx="5601730" cy="762000"/>
          </a:xfrm>
          <a:prstGeom prst="homePlate">
            <a:avLst/>
          </a:prstGeom>
          <a:solidFill>
            <a:srgbClr val="9BE155">
              <a:alpha val="60000"/>
            </a:srgbClr>
          </a:solidFill>
          <a:ln w="9525" cmpd="sng">
            <a:solidFill>
              <a:schemeClr val="accent3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pic>
        <p:nvPicPr>
          <p:cNvPr id="73731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219200" cy="476250"/>
          </a:xfrm>
        </p:spPr>
        <p:txBody>
          <a:bodyPr/>
          <a:lstStyle/>
          <a:p>
            <a:pPr algn="ctr">
              <a:defRPr/>
            </a:pPr>
            <a:fld id="{09A74CD4-797B-4F3E-A2AD-03BE25B56776}" type="slidenum">
              <a:rPr lang="it-IT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pPr algn="ctr">
                <a:defRPr/>
              </a:pPr>
              <a:t>13</a:t>
            </a:fld>
            <a:endParaRPr lang="it-IT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066799" y="304800"/>
            <a:ext cx="53340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z="3200" b="1" dirty="0" smtClean="0">
                <a:solidFill>
                  <a:srgbClr val="0000FF"/>
                </a:solidFill>
                <a:latin typeface="Calibri" pitchFamily="34" charset="0"/>
              </a:rPr>
              <a:t>Ulteriori FATTORI di SUCCESSO</a:t>
            </a:r>
            <a:endParaRPr lang="en-US" sz="2800" b="1" kern="0" dirty="0" smtClean="0">
              <a:solidFill>
                <a:srgbClr val="008000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6705600" y="685800"/>
            <a:ext cx="213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i="1" dirty="0" smtClean="0">
                <a:latin typeface="Calibri" pitchFamily="34" charset="0"/>
              </a:rPr>
              <a:t>Bente </a:t>
            </a:r>
            <a:r>
              <a:rPr lang="it-IT" b="1" i="1" dirty="0" err="1" smtClean="0">
                <a:latin typeface="Calibri" pitchFamily="34" charset="0"/>
              </a:rPr>
              <a:t>Kristensen</a:t>
            </a:r>
            <a:r>
              <a:rPr lang="it-IT" b="1" i="1" dirty="0" smtClean="0">
                <a:latin typeface="Calibri" pitchFamily="34" charset="0"/>
              </a:rPr>
              <a:t> </a:t>
            </a:r>
            <a:endParaRPr lang="it-IT" b="1" dirty="0">
              <a:latin typeface="Calibri" pitchFamily="34" charset="0"/>
            </a:endParaRPr>
          </a:p>
        </p:txBody>
      </p:sp>
      <p:sp>
        <p:nvSpPr>
          <p:cNvPr id="13" name="Ovale 12"/>
          <p:cNvSpPr>
            <a:spLocks noChangeAspect="1"/>
          </p:cNvSpPr>
          <p:nvPr/>
        </p:nvSpPr>
        <p:spPr>
          <a:xfrm>
            <a:off x="584717" y="354498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977900" y="6211669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i="1" dirty="0" err="1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Rapporto</a:t>
            </a:r>
            <a:r>
              <a:rPr lang="en-GB" b="1" i="1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 del Nordic Project on Quality Assurance in Higher Education Institutions, 2005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533400" y="1223481"/>
            <a:ext cx="8077200" cy="489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Scopi della qualità inseriti nella visione, missione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e aree strategiche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dell’Istituzione</a:t>
            </a:r>
          </a:p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Forte sostegno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da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parte della leadership a tutti i livelli</a:t>
            </a:r>
          </a:p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Coinvolgimento dell’università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come insieme</a:t>
            </a:r>
          </a:p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Attenzione congiunta a qualità e miglioramen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to</a:t>
            </a:r>
          </a:p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Qualità situata nei  e sostenuta dai dipartimenti, centri, commissioni e comitati direttivi (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responsabilità decentrata con forte appoggio ispiratore al centro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 </a:t>
            </a:r>
          </a:p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Approccio organico dal basso</a:t>
            </a:r>
          </a:p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Orientamento internazionale</a:t>
            </a:r>
          </a:p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Studenti al centro della cultura della qualità</a:t>
            </a:r>
          </a:p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Uso della perizia esterna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(</a:t>
            </a:r>
            <a:r>
              <a:rPr lang="it-IT" sz="2400" kern="0" dirty="0">
                <a:solidFill>
                  <a:srgbClr val="0000FF"/>
                </a:solidFill>
                <a:latin typeface="Calibri" panose="020F0502020204030204" pitchFamily="34" charset="0"/>
              </a:rPr>
              <a:t>Rapporto di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valutazione) per la Qualità </a:t>
            </a:r>
          </a:p>
          <a:p>
            <a:pPr marL="355600" indent="-355600" algn="l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Documentazione estesa </a:t>
            </a:r>
            <a:r>
              <a:rPr lang="it-IT" sz="2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 </a:t>
            </a:r>
            <a:r>
              <a:rPr lang="it-IT" sz="2400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sistematicità dei rendiconti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entagono 18"/>
          <p:cNvSpPr/>
          <p:nvPr/>
        </p:nvSpPr>
        <p:spPr>
          <a:xfrm>
            <a:off x="2514600" y="381000"/>
            <a:ext cx="3978390" cy="609600"/>
          </a:xfrm>
          <a:prstGeom prst="homePlate">
            <a:avLst/>
          </a:prstGeom>
          <a:solidFill>
            <a:srgbClr val="F9CE17">
              <a:alpha val="60000"/>
            </a:srgbClr>
          </a:solidFill>
          <a:ln w="9525" cmpd="sng">
            <a:solidFill>
              <a:schemeClr val="accent3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73731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tangolo 16"/>
          <p:cNvSpPr/>
          <p:nvPr/>
        </p:nvSpPr>
        <p:spPr>
          <a:xfrm>
            <a:off x="762000" y="4038600"/>
            <a:ext cx="8001000" cy="1752600"/>
          </a:xfrm>
          <a:prstGeom prst="rect">
            <a:avLst/>
          </a:prstGeom>
          <a:solidFill>
            <a:srgbClr val="FFDB69"/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762000" y="2057400"/>
            <a:ext cx="8001000" cy="1752600"/>
          </a:xfrm>
          <a:prstGeom prst="rect">
            <a:avLst/>
          </a:prstGeom>
          <a:solidFill>
            <a:srgbClr val="FFDB69"/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219200" cy="476250"/>
          </a:xfrm>
        </p:spPr>
        <p:txBody>
          <a:bodyPr/>
          <a:lstStyle/>
          <a:p>
            <a:pPr algn="ctr">
              <a:defRPr/>
            </a:pPr>
            <a:fld id="{09A74CD4-797B-4F3E-A2AD-03BE25B56776}" type="slidenum">
              <a:rPr lang="it-IT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pPr algn="ctr">
                <a:defRPr/>
              </a:pPr>
              <a:t>14</a:t>
            </a:fld>
            <a:endParaRPr lang="it-IT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057400" y="411162"/>
            <a:ext cx="4343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z="2800" b="1" kern="0" dirty="0" smtClean="0">
                <a:solidFill>
                  <a:srgbClr val="008000"/>
                </a:solidFill>
                <a:latin typeface="Calibri" pitchFamily="34" charset="0"/>
                <a:ea typeface="+mj-ea"/>
                <a:cs typeface="+mj-cs"/>
              </a:rPr>
              <a:t>La </a:t>
            </a:r>
            <a:r>
              <a:rPr lang="en-US" sz="2800" b="1" i="1" kern="0" dirty="0" smtClean="0">
                <a:solidFill>
                  <a:srgbClr val="008000"/>
                </a:solidFill>
                <a:latin typeface="Calibri" pitchFamily="34" charset="0"/>
                <a:ea typeface="+mj-ea"/>
                <a:cs typeface="+mj-cs"/>
              </a:rPr>
              <a:t>CULTURA </a:t>
            </a:r>
            <a:r>
              <a:rPr lang="en-US" sz="2800" i="1" kern="0" dirty="0" err="1" smtClean="0">
                <a:solidFill>
                  <a:srgbClr val="008000"/>
                </a:solidFill>
                <a:latin typeface="Calibri" pitchFamily="34" charset="0"/>
                <a:ea typeface="+mj-ea"/>
                <a:cs typeface="+mj-cs"/>
              </a:rPr>
              <a:t>della</a:t>
            </a:r>
            <a:r>
              <a:rPr lang="en-US" sz="2800" i="1" kern="0" dirty="0" smtClean="0">
                <a:solidFill>
                  <a:srgbClr val="008000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800" b="1" i="1" kern="0" dirty="0" smtClean="0">
                <a:solidFill>
                  <a:srgbClr val="008000"/>
                </a:solidFill>
                <a:latin typeface="Calibri" pitchFamily="34" charset="0"/>
                <a:ea typeface="+mj-ea"/>
                <a:cs typeface="+mj-cs"/>
              </a:rPr>
              <a:t>QUALITÀ</a:t>
            </a:r>
          </a:p>
        </p:txBody>
      </p:sp>
      <p:sp>
        <p:nvSpPr>
          <p:cNvPr id="6" name="Ovale 5"/>
          <p:cNvSpPr>
            <a:spLocks noChangeAspect="1"/>
          </p:cNvSpPr>
          <p:nvPr/>
        </p:nvSpPr>
        <p:spPr>
          <a:xfrm>
            <a:off x="1539989" y="470905"/>
            <a:ext cx="425221" cy="407502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3400" y="1524000"/>
            <a:ext cx="767803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hangingPunct="0">
              <a:spcBef>
                <a:spcPct val="20000"/>
              </a:spcBef>
              <a:defRPr/>
            </a:pPr>
            <a:r>
              <a:rPr lang="it-IT" sz="2200" dirty="0" smtClean="0">
                <a:latin typeface="Calibri" pitchFamily="34" charset="0"/>
              </a:rPr>
              <a:t>La cultura della Qualità presenta 2 caratteristiche fondamentali: </a:t>
            </a:r>
            <a:endParaRPr kumimoji="0" lang="it-IT" sz="2200" i="0" u="none" strike="noStrike" kern="0" cap="none" spc="0" normalizeH="0" baseline="0" dirty="0" smtClean="0">
              <a:ln>
                <a:noFill/>
              </a:ln>
              <a:effectLst/>
              <a:uLnTx/>
              <a:uFillTx/>
              <a:latin typeface="Calibri" pitchFamily="34" charset="0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990600" y="2233365"/>
            <a:ext cx="7391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eaLnBrk="1" hangingPunct="1"/>
            <a:r>
              <a:rPr lang="it-IT" sz="2200" dirty="0" smtClean="0">
                <a:latin typeface="Calibri" pitchFamily="34" charset="0"/>
              </a:rPr>
              <a:t>1.  Alla base della cultura della Qualità ci sono la </a:t>
            </a:r>
            <a:r>
              <a:rPr lang="it-IT" sz="2200" b="1" dirty="0" smtClean="0">
                <a:solidFill>
                  <a:srgbClr val="0000FF"/>
                </a:solidFill>
                <a:latin typeface="Calibri" pitchFamily="34" charset="0"/>
              </a:rPr>
              <a:t>facilitazione </a:t>
            </a:r>
            <a:r>
              <a:rPr lang="it-IT" sz="2200" dirty="0" smtClean="0">
                <a:latin typeface="Calibri" pitchFamily="34" charset="0"/>
              </a:rPr>
              <a:t>e l’</a:t>
            </a:r>
            <a:r>
              <a:rPr lang="it-IT" sz="2200" b="1" dirty="0" smtClean="0">
                <a:solidFill>
                  <a:srgbClr val="0000FF"/>
                </a:solidFill>
                <a:latin typeface="Calibri" pitchFamily="34" charset="0"/>
              </a:rPr>
              <a:t>incoraggiamento della RIFLESSIONE </a:t>
            </a:r>
            <a:r>
              <a:rPr lang="it-IT" sz="2200" dirty="0" smtClean="0">
                <a:solidFill>
                  <a:srgbClr val="0000FF"/>
                </a:solidFill>
                <a:latin typeface="Calibri" pitchFamily="34" charset="0"/>
              </a:rPr>
              <a:t>e</a:t>
            </a:r>
            <a:r>
              <a:rPr lang="it-IT" sz="2200" b="1" dirty="0" smtClean="0">
                <a:solidFill>
                  <a:srgbClr val="0000FF"/>
                </a:solidFill>
                <a:latin typeface="Calibri" pitchFamily="34" charset="0"/>
              </a:rPr>
              <a:t> della PRATICA </a:t>
            </a:r>
          </a:p>
          <a:p>
            <a:pPr marL="355600" indent="-355600" eaLnBrk="1" hangingPunct="1"/>
            <a:r>
              <a:rPr lang="it-IT" sz="2200" b="1" dirty="0" smtClean="0">
                <a:latin typeface="Calibri" pitchFamily="34" charset="0"/>
                <a:sym typeface="Wingdings 3"/>
              </a:rPr>
              <a:t>       auto-riflessione, sviluppo e implementazione delle iniziative</a:t>
            </a:r>
            <a:endParaRPr lang="it-IT" sz="2200" b="1" dirty="0" smtClean="0">
              <a:latin typeface="Calibri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984662" y="4191625"/>
            <a:ext cx="7543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buAutoNum type="arabicPeriod" startAt="2"/>
            </a:pPr>
            <a:r>
              <a:rPr lang="it-IT" sz="2200" dirty="0" smtClean="0">
                <a:latin typeface="Calibri" pitchFamily="34" charset="0"/>
              </a:rPr>
              <a:t>Nella cultura della Qualità </a:t>
            </a:r>
            <a:r>
              <a:rPr lang="it-IT" sz="2200" b="1" i="1" dirty="0" smtClean="0">
                <a:solidFill>
                  <a:srgbClr val="0000FF"/>
                </a:solidFill>
                <a:latin typeface="Calibri" pitchFamily="34" charset="0"/>
              </a:rPr>
              <a:t>LEADERSHIP </a:t>
            </a:r>
            <a:r>
              <a:rPr lang="it-IT" sz="2200" b="1" dirty="0" smtClean="0">
                <a:solidFill>
                  <a:srgbClr val="0000FF"/>
                </a:solidFill>
                <a:latin typeface="Calibri" pitchFamily="34" charset="0"/>
              </a:rPr>
              <a:t>significa ISPIRARE </a:t>
            </a:r>
            <a:r>
              <a:rPr lang="it-IT" sz="2200" dirty="0" smtClean="0">
                <a:latin typeface="Calibri" pitchFamily="34" charset="0"/>
              </a:rPr>
              <a:t>e non imporre </a:t>
            </a:r>
          </a:p>
          <a:p>
            <a:pPr marL="450850" indent="-450850" eaLnBrk="1" hangingPunct="1"/>
            <a:r>
              <a:rPr lang="it-IT" sz="2200" b="1" dirty="0" smtClean="0">
                <a:latin typeface="Calibri" pitchFamily="34" charset="0"/>
                <a:sym typeface="Wingdings 3"/>
              </a:rPr>
              <a:t>          </a:t>
            </a:r>
            <a:r>
              <a:rPr lang="it-IT" sz="2200" b="1" i="1" dirty="0" smtClean="0">
                <a:latin typeface="Calibri" pitchFamily="34" charset="0"/>
              </a:rPr>
              <a:t>Leadership </a:t>
            </a:r>
            <a:r>
              <a:rPr lang="it-IT" sz="2200" b="1" i="1" dirty="0" smtClean="0">
                <a:solidFill>
                  <a:srgbClr val="0000FF"/>
                </a:solidFill>
                <a:latin typeface="Calibri" pitchFamily="34" charset="0"/>
              </a:rPr>
              <a:t>a tutti I livelli  </a:t>
            </a:r>
            <a:r>
              <a:rPr lang="it-IT" sz="2200" dirty="0" smtClean="0">
                <a:latin typeface="Calibri" pitchFamily="34" charset="0"/>
              </a:rPr>
              <a:t>dell’Istituzione, ovvero non limitata unicamente a strutture e livelli decisionali</a:t>
            </a:r>
            <a:endParaRPr lang="it-IT" sz="2200" b="1" dirty="0" smtClean="0">
              <a:latin typeface="Calibri" pitchFamily="34" charset="0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3496962" y="1088023"/>
            <a:ext cx="54343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000" i="1" dirty="0" smtClean="0">
                <a:solidFill>
                  <a:srgbClr val="008000"/>
                </a:solidFill>
                <a:latin typeface="Calibri" pitchFamily="34" charset="0"/>
              </a:rPr>
              <a:t>1</a:t>
            </a:r>
            <a:r>
              <a:rPr lang="en-US" sz="2000" i="1" baseline="30000" dirty="0" smtClean="0">
                <a:solidFill>
                  <a:srgbClr val="008000"/>
                </a:solidFill>
                <a:latin typeface="Calibri" pitchFamily="34" charset="0"/>
              </a:rPr>
              <a:t>st</a:t>
            </a:r>
            <a:r>
              <a:rPr lang="en-US" sz="2000" i="1" dirty="0" smtClean="0">
                <a:solidFill>
                  <a:srgbClr val="008000"/>
                </a:solidFill>
                <a:latin typeface="Calibri" pitchFamily="34" charset="0"/>
              </a:rPr>
              <a:t> European Forum on QA, November 15-17, 2006</a:t>
            </a:r>
            <a:endParaRPr lang="en-US" sz="2000" dirty="0" smtClean="0">
              <a:solidFill>
                <a:srgbClr val="008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996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ttangolo 41"/>
          <p:cNvSpPr/>
          <p:nvPr/>
        </p:nvSpPr>
        <p:spPr>
          <a:xfrm>
            <a:off x="2354562" y="457200"/>
            <a:ext cx="5265438" cy="609600"/>
          </a:xfrm>
          <a:prstGeom prst="rect">
            <a:avLst/>
          </a:prstGeom>
          <a:solidFill>
            <a:srgbClr val="FFCC66"/>
          </a:solidFill>
          <a:ln w="3175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3731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Rettangolo 39"/>
          <p:cNvSpPr/>
          <p:nvPr/>
        </p:nvSpPr>
        <p:spPr>
          <a:xfrm>
            <a:off x="762000" y="1371600"/>
            <a:ext cx="8001000" cy="4800600"/>
          </a:xfrm>
          <a:prstGeom prst="rect">
            <a:avLst/>
          </a:prstGeom>
          <a:solidFill>
            <a:srgbClr val="FFDB69"/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219200" cy="476250"/>
          </a:xfrm>
        </p:spPr>
        <p:txBody>
          <a:bodyPr/>
          <a:lstStyle/>
          <a:p>
            <a:pPr algn="ctr">
              <a:defRPr/>
            </a:pPr>
            <a:fld id="{09A74CD4-797B-4F3E-A2AD-03BE25B56776}" type="slidenum">
              <a:rPr lang="it-IT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pPr algn="ctr">
                <a:defRPr/>
              </a:pPr>
              <a:t>15</a:t>
            </a:fld>
            <a:endParaRPr lang="it-IT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ottotitolo 4"/>
          <p:cNvSpPr>
            <a:spLocks noGrp="1"/>
          </p:cNvSpPr>
          <p:nvPr>
            <p:ph type="subTitle" idx="1"/>
          </p:nvPr>
        </p:nvSpPr>
        <p:spPr>
          <a:xfrm>
            <a:off x="1006475" y="1610531"/>
            <a:ext cx="7924800" cy="4495800"/>
          </a:xfrm>
        </p:spPr>
        <p:txBody>
          <a:bodyPr/>
          <a:lstStyle/>
          <a:p>
            <a:pPr marL="450850" indent="-450850" algn="l">
              <a:lnSpc>
                <a:spcPts val="2500"/>
              </a:lnSpc>
              <a:spcBef>
                <a:spcPts val="600"/>
              </a:spcBef>
              <a:spcAft>
                <a:spcPts val="1200"/>
              </a:spcAft>
              <a:buSzPct val="130000"/>
              <a:buFont typeface="Wingdings 3" panose="05040102010807070707" pitchFamily="18" charset="2"/>
              <a:buChar char=""/>
            </a:pPr>
            <a:r>
              <a:rPr lang="en-US" sz="2400" b="1" dirty="0" smtClean="0">
                <a:latin typeface="Calibri" pitchFamily="34" charset="0"/>
              </a:rPr>
              <a:t>RELAZIONI </a:t>
            </a:r>
            <a:r>
              <a:rPr lang="en-US" sz="2400" dirty="0" err="1" smtClean="0">
                <a:latin typeface="Calibri" pitchFamily="34" charset="0"/>
              </a:rPr>
              <a:t>tra</a:t>
            </a:r>
            <a:r>
              <a:rPr lang="en-US" sz="2400" b="1" dirty="0" smtClean="0">
                <a:latin typeface="Calibri" pitchFamily="34" charset="0"/>
              </a:rPr>
              <a:t> AGENZIE</a:t>
            </a:r>
          </a:p>
          <a:p>
            <a:pPr marL="450850" indent="-450850" algn="l">
              <a:lnSpc>
                <a:spcPts val="2500"/>
              </a:lnSpc>
              <a:spcBef>
                <a:spcPts val="600"/>
              </a:spcBef>
              <a:spcAft>
                <a:spcPts val="1200"/>
              </a:spcAft>
              <a:buSzPct val="130000"/>
              <a:buFont typeface="Wingdings 3" panose="05040102010807070707" pitchFamily="18" charset="2"/>
              <a:buChar char=""/>
            </a:pPr>
            <a:r>
              <a:rPr lang="en-US" sz="2400" b="1" dirty="0" smtClean="0">
                <a:latin typeface="Calibri" pitchFamily="34" charset="0"/>
              </a:rPr>
              <a:t>DIFFERENZA/INTEGRAZIONE </a:t>
            </a:r>
            <a:r>
              <a:rPr lang="en-US" sz="2400" dirty="0" err="1" smtClean="0">
                <a:latin typeface="Calibri" pitchFamily="34" charset="0"/>
              </a:rPr>
              <a:t>tra</a:t>
            </a:r>
            <a:r>
              <a:rPr lang="en-US" sz="2400" dirty="0" smtClean="0">
                <a:latin typeface="Calibri" pitchFamily="34" charset="0"/>
              </a:rPr>
              <a:t>                                    </a:t>
            </a:r>
            <a:r>
              <a:rPr lang="en-US" sz="2400" b="1" u="sng" dirty="0" smtClean="0">
                <a:solidFill>
                  <a:srgbClr val="0000FF"/>
                </a:solidFill>
                <a:latin typeface="Calibri" pitchFamily="34" charset="0"/>
              </a:rPr>
              <a:t>ACCREDITAMENTO</a:t>
            </a:r>
            <a:r>
              <a:rPr lang="en-US" sz="2400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e </a:t>
            </a:r>
            <a:r>
              <a:rPr lang="en-US" sz="2400" b="1" u="sng" dirty="0" smtClean="0">
                <a:solidFill>
                  <a:srgbClr val="0000FF"/>
                </a:solidFill>
                <a:latin typeface="Calibri" pitchFamily="34" charset="0"/>
              </a:rPr>
              <a:t>MIGLIORAMENTO </a:t>
            </a:r>
            <a:r>
              <a:rPr lang="en-US" sz="2400" b="1" u="sng" dirty="0" err="1" smtClean="0">
                <a:solidFill>
                  <a:srgbClr val="0000FF"/>
                </a:solidFill>
                <a:latin typeface="Calibri" pitchFamily="34" charset="0"/>
              </a:rPr>
              <a:t>della</a:t>
            </a:r>
            <a:r>
              <a:rPr lang="en-US" sz="2400" b="1" u="sng" dirty="0" smtClean="0">
                <a:solidFill>
                  <a:srgbClr val="0000FF"/>
                </a:solidFill>
                <a:latin typeface="Calibri" pitchFamily="34" charset="0"/>
              </a:rPr>
              <a:t> QUALIT</a:t>
            </a:r>
            <a:r>
              <a:rPr lang="it-IT" sz="2400" b="1" u="sng" dirty="0" smtClean="0">
                <a:solidFill>
                  <a:srgbClr val="0000FF"/>
                </a:solidFill>
                <a:latin typeface="Calibri" pitchFamily="34" charset="0"/>
              </a:rPr>
              <a:t>À</a:t>
            </a:r>
            <a:endParaRPr lang="it-IT" sz="2400" b="1" dirty="0" smtClean="0">
              <a:solidFill>
                <a:srgbClr val="0000FF"/>
              </a:solidFill>
              <a:latin typeface="Calibri" pitchFamily="34" charset="0"/>
            </a:endParaRPr>
          </a:p>
          <a:p>
            <a:pPr marL="450850" indent="-450850" algn="l">
              <a:lnSpc>
                <a:spcPts val="2500"/>
              </a:lnSpc>
              <a:spcBef>
                <a:spcPts val="600"/>
              </a:spcBef>
              <a:spcAft>
                <a:spcPts val="1200"/>
              </a:spcAft>
              <a:buSzPct val="130000"/>
              <a:buFont typeface="Wingdings 3" panose="05040102010807070707" pitchFamily="18" charset="2"/>
              <a:buChar char=""/>
            </a:pPr>
            <a:r>
              <a:rPr lang="en-US" sz="2400" b="1" dirty="0" err="1" smtClean="0">
                <a:latin typeface="Calibri" pitchFamily="34" charset="0"/>
              </a:rPr>
              <a:t>Aspetti</a:t>
            </a:r>
            <a:r>
              <a:rPr lang="en-US" sz="2400" b="1" dirty="0" smtClean="0">
                <a:latin typeface="Calibri" pitchFamily="34" charset="0"/>
              </a:rPr>
              <a:t> FINANZIARI</a:t>
            </a:r>
          </a:p>
          <a:p>
            <a:pPr marL="450850" indent="-450850" algn="l">
              <a:lnSpc>
                <a:spcPts val="2500"/>
              </a:lnSpc>
              <a:spcBef>
                <a:spcPts val="600"/>
              </a:spcBef>
              <a:spcAft>
                <a:spcPts val="1200"/>
              </a:spcAft>
              <a:buSzPct val="130000"/>
              <a:buFont typeface="Wingdings 3" panose="05040102010807070707" pitchFamily="18" charset="2"/>
              <a:buChar char=""/>
            </a:pPr>
            <a:r>
              <a:rPr lang="en-US" sz="2400" b="1" dirty="0" smtClean="0">
                <a:latin typeface="Calibri" pitchFamily="34" charset="0"/>
              </a:rPr>
              <a:t>RELAZIONE/BILANCIAMENTO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tra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                                </a:t>
            </a:r>
            <a:r>
              <a:rPr lang="en-US" sz="2400" b="1" u="sng" dirty="0" smtClean="0">
                <a:solidFill>
                  <a:srgbClr val="0000FF"/>
                </a:solidFill>
                <a:latin typeface="Calibri" pitchFamily="34" charset="0"/>
              </a:rPr>
              <a:t>CULTURA </a:t>
            </a:r>
            <a:r>
              <a:rPr lang="en-US" sz="2400" b="1" u="sng" dirty="0" err="1" smtClean="0">
                <a:solidFill>
                  <a:srgbClr val="0000FF"/>
                </a:solidFill>
                <a:latin typeface="Calibri" pitchFamily="34" charset="0"/>
              </a:rPr>
              <a:t>della</a:t>
            </a:r>
            <a:r>
              <a:rPr lang="en-US" sz="2400" b="1" u="sng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400" b="1" u="sng" smtClean="0">
                <a:solidFill>
                  <a:srgbClr val="0000FF"/>
                </a:solidFill>
                <a:latin typeface="Calibri" pitchFamily="34" charset="0"/>
              </a:rPr>
              <a:t>QUALITÀ </a:t>
            </a:r>
            <a:r>
              <a:rPr lang="en-US" sz="2400" smtClean="0">
                <a:latin typeface="Calibri" pitchFamily="34" charset="0"/>
              </a:rPr>
              <a:t>e </a:t>
            </a:r>
            <a:r>
              <a:rPr lang="en-US" sz="2400" b="1" u="sng" dirty="0" smtClean="0">
                <a:solidFill>
                  <a:srgbClr val="0000FF"/>
                </a:solidFill>
                <a:latin typeface="Calibri" pitchFamily="34" charset="0"/>
              </a:rPr>
              <a:t>SISTEMA di </a:t>
            </a:r>
            <a:r>
              <a:rPr lang="en-US" sz="2400" b="1" u="sng" dirty="0" err="1" smtClean="0">
                <a:solidFill>
                  <a:srgbClr val="0000FF"/>
                </a:solidFill>
                <a:latin typeface="Calibri" pitchFamily="34" charset="0"/>
              </a:rPr>
              <a:t>Qualità</a:t>
            </a:r>
            <a:endParaRPr lang="en-US" sz="2400" b="1" u="sng" dirty="0" smtClean="0">
              <a:solidFill>
                <a:srgbClr val="0000FF"/>
              </a:solidFill>
              <a:latin typeface="Calibri" pitchFamily="34" charset="0"/>
            </a:endParaRPr>
          </a:p>
          <a:p>
            <a:pPr marL="450850" indent="-450850" algn="l">
              <a:lnSpc>
                <a:spcPts val="2500"/>
              </a:lnSpc>
              <a:spcBef>
                <a:spcPts val="600"/>
              </a:spcBef>
              <a:spcAft>
                <a:spcPts val="1200"/>
              </a:spcAft>
              <a:buSzPct val="130000"/>
              <a:buFont typeface="Wingdings 3" panose="05040102010807070707" pitchFamily="18" charset="2"/>
              <a:buChar char=""/>
            </a:pPr>
            <a:r>
              <a:rPr lang="en-US" sz="2400" b="1" dirty="0" smtClean="0">
                <a:latin typeface="Calibri" panose="020F0502020204030204" pitchFamily="34" charset="0"/>
              </a:rPr>
              <a:t>LEARNING OUTCOMES</a:t>
            </a:r>
          </a:p>
          <a:p>
            <a:pPr marL="450850" indent="-450850" algn="l">
              <a:lnSpc>
                <a:spcPts val="2500"/>
              </a:lnSpc>
              <a:spcBef>
                <a:spcPts val="600"/>
              </a:spcBef>
              <a:spcAft>
                <a:spcPts val="1200"/>
              </a:spcAft>
              <a:buSzPct val="130000"/>
              <a:buFont typeface="Wingdings 3" panose="05040102010807070707" pitchFamily="18" charset="2"/>
              <a:buChar char=""/>
            </a:pPr>
            <a:r>
              <a:rPr lang="en-US" sz="2400" b="1" dirty="0" smtClean="0">
                <a:latin typeface="Calibri" panose="020F0502020204030204" pitchFamily="34" charset="0"/>
              </a:rPr>
              <a:t>PIANIFICAZIONE STRATEGICA </a:t>
            </a:r>
            <a:r>
              <a:rPr lang="en-US" sz="2400" dirty="0" smtClean="0">
                <a:latin typeface="Calibri" panose="020F0502020204030204" pitchFamily="34" charset="0"/>
              </a:rPr>
              <a:t>per le </a:t>
            </a:r>
            <a:r>
              <a:rPr lang="en-US" sz="2400" dirty="0" err="1" smtClean="0">
                <a:latin typeface="Calibri" panose="020F0502020204030204" pitchFamily="34" charset="0"/>
              </a:rPr>
              <a:t>Istituzioni</a:t>
            </a:r>
            <a:r>
              <a:rPr lang="en-US" sz="2400" b="1" dirty="0" smtClean="0">
                <a:latin typeface="Calibri" panose="020F0502020204030204" pitchFamily="34" charset="0"/>
              </a:rPr>
              <a:t> </a:t>
            </a:r>
          </a:p>
          <a:p>
            <a:pPr marL="450850" indent="-450850" algn="l">
              <a:lnSpc>
                <a:spcPts val="2500"/>
              </a:lnSpc>
              <a:spcBef>
                <a:spcPts val="600"/>
              </a:spcBef>
              <a:spcAft>
                <a:spcPts val="1200"/>
              </a:spcAft>
              <a:buSzPct val="130000"/>
              <a:buFont typeface="Wingdings 3" panose="05040102010807070707" pitchFamily="18" charset="2"/>
              <a:buChar char=""/>
            </a:pPr>
            <a:r>
              <a:rPr lang="en-US" sz="2400" b="1" dirty="0" smtClean="0">
                <a:latin typeface="Calibri" panose="020F0502020204030204" pitchFamily="34" charset="0"/>
              </a:rPr>
              <a:t>III </a:t>
            </a:r>
            <a:r>
              <a:rPr lang="en-US" sz="2400" b="1" dirty="0" err="1" smtClean="0">
                <a:latin typeface="Calibri" panose="020F0502020204030204" pitchFamily="34" charset="0"/>
              </a:rPr>
              <a:t>ciclo</a:t>
            </a:r>
            <a:endParaRPr lang="en-US" sz="2400" b="1" dirty="0" smtClean="0">
              <a:latin typeface="Calibri" panose="020F0502020204030204" pitchFamily="34" charset="0"/>
            </a:endParaRPr>
          </a:p>
        </p:txBody>
      </p:sp>
      <p:sp>
        <p:nvSpPr>
          <p:cNvPr id="15" name="Titolo 3"/>
          <p:cNvSpPr txBox="1">
            <a:spLocks/>
          </p:cNvSpPr>
          <p:nvPr/>
        </p:nvSpPr>
        <p:spPr bwMode="auto">
          <a:xfrm>
            <a:off x="2582368" y="431905"/>
            <a:ext cx="4809825" cy="6858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/>
            <a:r>
              <a:rPr lang="it-IT" sz="2800" b="1" kern="0" dirty="0" smtClean="0">
                <a:solidFill>
                  <a:schemeClr val="tx1"/>
                </a:solidFill>
                <a:latin typeface="Calibri" pitchFamily="34" charset="0"/>
              </a:rPr>
              <a:t>ALCUNE QUESTIONI «APERTE»</a:t>
            </a:r>
            <a:endParaRPr lang="it-IT" sz="2000" b="1" kern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5" name="Ovale 34"/>
          <p:cNvSpPr>
            <a:spLocks noChangeAspect="1"/>
          </p:cNvSpPr>
          <p:nvPr/>
        </p:nvSpPr>
        <p:spPr>
          <a:xfrm>
            <a:off x="1752600" y="556596"/>
            <a:ext cx="373362" cy="357804"/>
          </a:xfrm>
          <a:prstGeom prst="ellipse">
            <a:avLst/>
          </a:prstGeom>
          <a:solidFill>
            <a:srgbClr val="FFCD2D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568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/>
          <p:nvPr/>
        </p:nvSpPr>
        <p:spPr>
          <a:xfrm>
            <a:off x="381000" y="838200"/>
            <a:ext cx="8305800" cy="4419600"/>
          </a:xfrm>
          <a:prstGeom prst="rect">
            <a:avLst/>
          </a:prstGeom>
          <a:solidFill>
            <a:srgbClr val="FFD03B"/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5845175"/>
            <a:ext cx="9144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</a:br>
            <a: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</a:br>
            <a: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>	</a:t>
            </a:r>
            <a:r>
              <a:rPr lang="it-IT" sz="4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</a:t>
            </a:r>
          </a:p>
        </p:txBody>
      </p:sp>
      <p:pic>
        <p:nvPicPr>
          <p:cNvPr id="73731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219200" cy="476250"/>
          </a:xfrm>
        </p:spPr>
        <p:txBody>
          <a:bodyPr/>
          <a:lstStyle/>
          <a:p>
            <a:pPr algn="ctr">
              <a:defRPr/>
            </a:pPr>
            <a:fld id="{09A74CD4-797B-4F3E-A2AD-03BE25B56776}" type="slidenum">
              <a:rPr lang="it-IT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pPr algn="ctr">
                <a:defRPr/>
              </a:pPr>
              <a:t>16</a:t>
            </a:fld>
            <a:endParaRPr lang="it-IT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85800" y="990600"/>
            <a:ext cx="7848600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200" b="1" dirty="0" smtClean="0">
                <a:latin typeface="Calibri" pitchFamily="34" charset="0"/>
              </a:rPr>
              <a:t>       </a:t>
            </a:r>
            <a:r>
              <a:rPr lang="en-GB" sz="2100" dirty="0" smtClean="0">
                <a:latin typeface="Calibri" pitchFamily="34" charset="0"/>
              </a:rPr>
              <a:t>“The Bologna process has been a triumphant success, in part because it has concentrated on achieving a limited range of objectives. </a:t>
            </a:r>
          </a:p>
          <a:p>
            <a:pPr>
              <a:spcBef>
                <a:spcPts val="600"/>
              </a:spcBef>
            </a:pPr>
            <a:r>
              <a:rPr lang="en-GB" sz="2100" dirty="0">
                <a:latin typeface="Calibri" pitchFamily="34" charset="0"/>
              </a:rPr>
              <a:t> </a:t>
            </a:r>
            <a:r>
              <a:rPr lang="en-GB" sz="2100" dirty="0" smtClean="0">
                <a:latin typeface="Calibri" pitchFamily="34" charset="0"/>
              </a:rPr>
              <a:t>         This article has argued that this limitation may no longer be possible, that the new Bologna will be forced to range more widely and to achieve international cooperation on a wider range of objectives. </a:t>
            </a:r>
          </a:p>
          <a:p>
            <a:pPr>
              <a:spcBef>
                <a:spcPts val="600"/>
              </a:spcBef>
            </a:pPr>
            <a:r>
              <a:rPr lang="en-GB" sz="2100" dirty="0" smtClean="0">
                <a:latin typeface="Calibri" pitchFamily="34" charset="0"/>
              </a:rPr>
              <a:t>          In part this will be defensive, a response to demographic and other pressures; but Bologna should also be more aggressive, a vehicle by which the governments and higher education systems of Europe create a true “Europe of knowledge”.</a:t>
            </a:r>
            <a:endParaRPr lang="en-GB" sz="2100" dirty="0">
              <a:latin typeface="Calibri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049762" y="228600"/>
            <a:ext cx="565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z="3200" b="1" dirty="0" smtClean="0">
                <a:solidFill>
                  <a:srgbClr val="008000"/>
                </a:solidFill>
                <a:latin typeface="Calibri" pitchFamily="34" charset="0"/>
              </a:rPr>
              <a:t>OSSERVAZIONE CONCLUSIVA</a:t>
            </a:r>
            <a:endParaRPr lang="en-US" sz="2800" b="1" kern="0" dirty="0" smtClean="0">
              <a:solidFill>
                <a:srgbClr val="008000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457200" y="5410200"/>
            <a:ext cx="7924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i="1" dirty="0" smtClean="0">
                <a:latin typeface="Calibri" pitchFamily="34" charset="0"/>
              </a:rPr>
              <a:t>Dean of the School of Advanced Study in the University of London, President Emeritus of London Metropolitan University and a Vice-President of the European University Association. He was President of Universities UK from 2001-2003. He is an economic historian and a </a:t>
            </a:r>
          </a:p>
          <a:p>
            <a:pPr>
              <a:buFontTx/>
              <a:buNone/>
            </a:pPr>
            <a:r>
              <a:rPr lang="en-US" sz="1600" i="1" dirty="0" smtClean="0">
                <a:latin typeface="Calibri" pitchFamily="34" charset="0"/>
              </a:rPr>
              <a:t>Fellow of the British Academy. He was knighted in 2005 for services to higher education.</a:t>
            </a:r>
            <a:endParaRPr lang="it-IT" sz="1600" i="1" dirty="0" smtClean="0">
              <a:latin typeface="Calibri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114800" y="4459069"/>
            <a:ext cx="42513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b="1" i="1" dirty="0" smtClean="0">
                <a:latin typeface="Calibri" pitchFamily="34" charset="0"/>
              </a:rPr>
              <a:t>Professor Sir Roderick FLOUD </a:t>
            </a:r>
          </a:p>
          <a:p>
            <a:pPr lvl="0" algn="r"/>
            <a:r>
              <a:rPr lang="en-US" i="1" dirty="0" smtClean="0">
                <a:latin typeface="Calibri" pitchFamily="34" charset="0"/>
              </a:rPr>
              <a:t>from</a:t>
            </a:r>
            <a:r>
              <a:rPr lang="en-US" b="1" i="1" dirty="0" smtClean="0">
                <a:latin typeface="Calibri" pitchFamily="34" charset="0"/>
              </a:rPr>
              <a:t> </a:t>
            </a:r>
            <a:r>
              <a:rPr lang="en-US" i="1" dirty="0" smtClean="0">
                <a:latin typeface="Calibri" pitchFamily="34" charset="0"/>
              </a:rPr>
              <a:t>Article in  EUA Bologna Handbook </a:t>
            </a:r>
          </a:p>
        </p:txBody>
      </p:sp>
      <p:sp>
        <p:nvSpPr>
          <p:cNvPr id="16" name="Ovale 15"/>
          <p:cNvSpPr>
            <a:spLocks noChangeAspect="1"/>
          </p:cNvSpPr>
          <p:nvPr/>
        </p:nvSpPr>
        <p:spPr>
          <a:xfrm>
            <a:off x="1524000" y="275590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entagono 10"/>
          <p:cNvSpPr/>
          <p:nvPr/>
        </p:nvSpPr>
        <p:spPr>
          <a:xfrm>
            <a:off x="4800600" y="381000"/>
            <a:ext cx="3124200" cy="762000"/>
          </a:xfrm>
          <a:prstGeom prst="homePlate">
            <a:avLst/>
          </a:prstGeom>
          <a:solidFill>
            <a:srgbClr val="9BE155">
              <a:alpha val="60000"/>
            </a:srgbClr>
          </a:solidFill>
          <a:ln w="9525" cmpd="sng">
            <a:solidFill>
              <a:schemeClr val="accent3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22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522912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5845175"/>
            <a:ext cx="9144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</a:br>
            <a: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</a:br>
            <a: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>	</a:t>
            </a:r>
            <a:r>
              <a:rPr lang="it-IT" sz="4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</a:t>
            </a:r>
          </a:p>
        </p:txBody>
      </p:sp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219200" cy="476250"/>
          </a:xfrm>
        </p:spPr>
        <p:txBody>
          <a:bodyPr/>
          <a:lstStyle/>
          <a:p>
            <a:pPr algn="ctr">
              <a:defRPr/>
            </a:pPr>
            <a:fld id="{09A74CD4-797B-4F3E-A2AD-03BE25B56776}" type="slidenum">
              <a:rPr lang="it-IT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pPr algn="ctr">
                <a:defRPr/>
              </a:pPr>
              <a:t>2</a:t>
            </a:fld>
            <a:endParaRPr lang="it-IT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676400" y="501762"/>
            <a:ext cx="65532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z="2800" b="1" kern="0" dirty="0" err="1" smtClean="0">
                <a:latin typeface="Calibri" pitchFamily="34" charset="0"/>
                <a:ea typeface="+mj-ea"/>
                <a:cs typeface="+mj-cs"/>
              </a:rPr>
              <a:t>Facoltà</a:t>
            </a:r>
            <a:r>
              <a:rPr lang="en-US" sz="2800" b="1" kern="0" dirty="0" smtClean="0">
                <a:latin typeface="Calibri" pitchFamily="34" charset="0"/>
                <a:ea typeface="+mj-ea"/>
                <a:cs typeface="+mj-cs"/>
              </a:rPr>
              <a:t> e </a:t>
            </a:r>
            <a:r>
              <a:rPr lang="en-US" sz="2800" b="1" kern="0" dirty="0" err="1" smtClean="0">
                <a:latin typeface="Calibri" pitchFamily="34" charset="0"/>
                <a:ea typeface="+mj-ea"/>
                <a:cs typeface="+mj-cs"/>
              </a:rPr>
              <a:t>Università</a:t>
            </a:r>
            <a:r>
              <a:rPr lang="en-US" sz="2800" b="1" kern="0" dirty="0" smtClean="0">
                <a:latin typeface="Calibri" pitchFamily="34" charset="0"/>
                <a:ea typeface="+mj-ea"/>
                <a:cs typeface="+mj-cs"/>
              </a:rPr>
              <a:t>    ECCLESIASTICHE</a:t>
            </a:r>
          </a:p>
        </p:txBody>
      </p:sp>
      <p:pic>
        <p:nvPicPr>
          <p:cNvPr id="17" name="Immagine 16" descr="TUTTE Istituzioni_versione BROCHU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1631838"/>
            <a:ext cx="7879629" cy="4540362"/>
          </a:xfrm>
          <a:prstGeom prst="rect">
            <a:avLst/>
          </a:prstGeom>
        </p:spPr>
      </p:pic>
      <p:sp>
        <p:nvSpPr>
          <p:cNvPr id="13" name="Ovale 12"/>
          <p:cNvSpPr>
            <a:spLocks noChangeAspect="1"/>
          </p:cNvSpPr>
          <p:nvPr/>
        </p:nvSpPr>
        <p:spPr>
          <a:xfrm>
            <a:off x="1281198" y="609600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5845175"/>
            <a:ext cx="9144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</a:br>
            <a: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it-IT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</a:br>
            <a:r>
              <a:rPr lang="it-IT" sz="2000" i="1" kern="0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>	</a:t>
            </a:r>
            <a:r>
              <a:rPr lang="it-IT" sz="4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</a:t>
            </a:r>
          </a:p>
        </p:txBody>
      </p:sp>
      <p:pic>
        <p:nvPicPr>
          <p:cNvPr id="73731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219200" cy="476250"/>
          </a:xfrm>
        </p:spPr>
        <p:txBody>
          <a:bodyPr/>
          <a:lstStyle/>
          <a:p>
            <a:pPr algn="ctr">
              <a:defRPr/>
            </a:pPr>
            <a:fld id="{09A74CD4-797B-4F3E-A2AD-03BE25B56776}" type="slidenum">
              <a:rPr lang="it-IT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pPr algn="ctr">
                <a:defRPr/>
              </a:pPr>
              <a:t>3</a:t>
            </a:fld>
            <a:endParaRPr lang="it-IT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66063766"/>
              </p:ext>
            </p:extLst>
          </p:nvPr>
        </p:nvGraphicFramePr>
        <p:xfrm>
          <a:off x="685800" y="838200"/>
          <a:ext cx="5257799" cy="5813102"/>
        </p:xfrm>
        <a:graphic>
          <a:graphicData uri="http://schemas.openxmlformats.org/drawingml/2006/table">
            <a:tbl>
              <a:tblPr/>
              <a:tblGrid>
                <a:gridCol w="2286000"/>
                <a:gridCol w="1676400"/>
                <a:gridCol w="1295399"/>
              </a:tblGrid>
              <a:tr h="3149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i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ISTITUZIONI</a:t>
                      </a:r>
                      <a:r>
                        <a:rPr lang="it-IT" sz="1800" b="0" i="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i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FACOLTÀ</a:t>
                      </a:r>
                      <a:endParaRPr lang="it-IT" sz="1800" b="1" i="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  <a:tr h="24500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AUSTRIA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7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8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BELGIO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</a:t>
                      </a:r>
                      <a:endParaRPr lang="it-IT" sz="14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9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BOSNIA</a:t>
                      </a:r>
                      <a:r>
                        <a:rPr lang="en-GB" sz="1400" b="1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="1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ERZEGOVINA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7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CROAZA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7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FRANCIA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16</a:t>
                      </a:r>
                      <a:endParaRPr lang="it-IT" sz="14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7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GERMANIA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25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26</a:t>
                      </a:r>
                      <a:endParaRPr lang="it-IT" sz="14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7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IRLANDA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5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7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ITALIA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7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LITUANIA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7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MALTA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PAESI</a:t>
                      </a:r>
                      <a:r>
                        <a:rPr lang="it-IT" sz="1400" b="1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 BASSI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7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POLONIA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12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23 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7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PORTOGALLO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7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REPUBBLICA CECA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7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SANTA SEDE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19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56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7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SLOVACCHIA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7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SLOVENIA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7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SPAGNA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16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47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SVIZZERA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4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4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47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UNGHERIA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it-IT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1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960" marR="42960" marT="0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117</a:t>
                      </a:r>
                      <a:endParaRPr lang="it-IT" sz="200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184</a:t>
                      </a:r>
                      <a:endParaRPr lang="it-IT" sz="200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pic>
        <p:nvPicPr>
          <p:cNvPr id="11" name="Immagine 10" descr="EUROPE_TUTTE Istituzion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00800" y="1450848"/>
            <a:ext cx="2359152" cy="2587752"/>
          </a:xfrm>
          <a:prstGeom prst="rect">
            <a:avLst/>
          </a:prstGeom>
          <a:ln w="19050">
            <a:solidFill>
              <a:srgbClr val="834C0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Pentagono 12"/>
          <p:cNvSpPr/>
          <p:nvPr/>
        </p:nvSpPr>
        <p:spPr>
          <a:xfrm>
            <a:off x="4724400" y="76200"/>
            <a:ext cx="2133600" cy="687257"/>
          </a:xfrm>
          <a:prstGeom prst="homePlate">
            <a:avLst/>
          </a:prstGeom>
          <a:solidFill>
            <a:srgbClr val="9BE155">
              <a:alpha val="60000"/>
            </a:srgbClr>
          </a:solidFill>
          <a:ln w="9525" cmpd="sng">
            <a:solidFill>
              <a:schemeClr val="accent3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447800" y="165350"/>
            <a:ext cx="65532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z="2800" b="1" kern="0" dirty="0" smtClean="0">
                <a:latin typeface="Calibri" pitchFamily="34" charset="0"/>
                <a:ea typeface="+mj-ea"/>
                <a:cs typeface="+mj-cs"/>
              </a:rPr>
              <a:t>Facoltà Ecclesiastiche IN EUROPA</a:t>
            </a:r>
          </a:p>
        </p:txBody>
      </p:sp>
      <p:sp>
        <p:nvSpPr>
          <p:cNvPr id="16" name="Ovale 15"/>
          <p:cNvSpPr>
            <a:spLocks noChangeAspect="1"/>
          </p:cNvSpPr>
          <p:nvPr/>
        </p:nvSpPr>
        <p:spPr>
          <a:xfrm>
            <a:off x="1066800" y="251796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1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ttangolo 19"/>
          <p:cNvSpPr/>
          <p:nvPr/>
        </p:nvSpPr>
        <p:spPr>
          <a:xfrm>
            <a:off x="457200" y="1410817"/>
            <a:ext cx="8001000" cy="4876800"/>
          </a:xfrm>
          <a:prstGeom prst="rect">
            <a:avLst/>
          </a:prstGeom>
          <a:solidFill>
            <a:srgbClr val="B0F96D">
              <a:alpha val="6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sp>
        <p:nvSpPr>
          <p:cNvPr id="17" name="Pentagono 16"/>
          <p:cNvSpPr/>
          <p:nvPr/>
        </p:nvSpPr>
        <p:spPr>
          <a:xfrm>
            <a:off x="1922806" y="304800"/>
            <a:ext cx="1887194" cy="762000"/>
          </a:xfrm>
          <a:prstGeom prst="homePlate">
            <a:avLst/>
          </a:prstGeom>
          <a:solidFill>
            <a:srgbClr val="9BE155">
              <a:alpha val="60000"/>
            </a:srgbClr>
          </a:solidFill>
          <a:ln w="9525" cmpd="sng">
            <a:solidFill>
              <a:schemeClr val="accent3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219200" cy="476250"/>
          </a:xfrm>
        </p:spPr>
        <p:txBody>
          <a:bodyPr/>
          <a:lstStyle/>
          <a:p>
            <a:pPr algn="ctr">
              <a:defRPr/>
            </a:pPr>
            <a:fld id="{09A74CD4-797B-4F3E-A2AD-03BE25B56776}" type="slidenum">
              <a:rPr lang="it-IT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pPr algn="ctr">
                <a:defRPr/>
              </a:pPr>
              <a:t>4</a:t>
            </a:fld>
            <a:endParaRPr lang="it-IT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05000" y="381000"/>
            <a:ext cx="5867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z="2800" b="1" kern="0" dirty="0" smtClean="0">
                <a:latin typeface="Calibri" pitchFamily="34" charset="0"/>
                <a:ea typeface="+mj-ea"/>
                <a:cs typeface="+mj-cs"/>
              </a:rPr>
              <a:t>TIPOLOGIE    di Facoltà in EUROPA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752600" y="2425815"/>
            <a:ext cx="6019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ts val="1200"/>
              </a:spcBef>
              <a:defRPr/>
            </a:pPr>
            <a:r>
              <a:rPr lang="it-IT" sz="2400" kern="0" dirty="0" smtClean="0">
                <a:latin typeface="Calibri" pitchFamily="34" charset="0"/>
                <a:cs typeface="Arial"/>
              </a:rPr>
              <a:t>Facoltà </a:t>
            </a:r>
            <a:r>
              <a:rPr lang="it-IT" sz="2400" b="1" i="1" u="sng" kern="0" dirty="0" smtClean="0">
                <a:solidFill>
                  <a:srgbClr val="FF0000"/>
                </a:solidFill>
                <a:latin typeface="Calibri" pitchFamily="34" charset="0"/>
                <a:cs typeface="Arial"/>
              </a:rPr>
              <a:t>AUTONOME</a:t>
            </a:r>
            <a:endParaRPr lang="it-IT" sz="2400" b="1" i="1" kern="0" dirty="0" smtClean="0">
              <a:solidFill>
                <a:srgbClr val="000000"/>
              </a:solidFill>
              <a:latin typeface="Calibri" pitchFamily="34" charset="0"/>
              <a:cs typeface="Arial"/>
            </a:endParaRPr>
          </a:p>
          <a:p>
            <a:pPr marL="342900" lvl="0" indent="-342900" eaLnBrk="0" hangingPunct="0">
              <a:spcBef>
                <a:spcPts val="1200"/>
              </a:spcBef>
              <a:defRPr/>
            </a:pPr>
            <a:r>
              <a:rPr lang="it-IT" sz="2400" kern="0" dirty="0" smtClean="0">
                <a:solidFill>
                  <a:srgbClr val="000000"/>
                </a:solidFill>
                <a:latin typeface="Calibri" pitchFamily="34" charset="0"/>
                <a:cs typeface="Arial"/>
              </a:rPr>
              <a:t>Facoltà </a:t>
            </a:r>
            <a:r>
              <a:rPr lang="it-IT" sz="2400" b="1" i="1" u="sng" kern="0" dirty="0" smtClean="0">
                <a:solidFill>
                  <a:srgbClr val="000000"/>
                </a:solidFill>
                <a:latin typeface="Calibri" pitchFamily="34" charset="0"/>
                <a:cs typeface="Arial"/>
              </a:rPr>
              <a:t>inserite in </a:t>
            </a:r>
            <a:r>
              <a:rPr lang="it-IT" sz="2400" b="1" i="1" u="sng" kern="0" dirty="0" smtClean="0">
                <a:solidFill>
                  <a:srgbClr val="FF0000"/>
                </a:solidFill>
                <a:latin typeface="Calibri" pitchFamily="34" charset="0"/>
                <a:cs typeface="Arial"/>
              </a:rPr>
              <a:t>Università Cattoliche</a:t>
            </a:r>
          </a:p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it-IT" sz="2400" kern="0" dirty="0" smtClean="0">
                <a:solidFill>
                  <a:srgbClr val="000000"/>
                </a:solidFill>
                <a:latin typeface="Calibri" pitchFamily="34" charset="0"/>
                <a:cs typeface="Arial"/>
              </a:rPr>
              <a:t>Facoltà </a:t>
            </a:r>
            <a:r>
              <a:rPr lang="it-IT" sz="2400" b="1" i="1" u="sng" kern="0" dirty="0" smtClean="0">
                <a:solidFill>
                  <a:srgbClr val="000000"/>
                </a:solidFill>
                <a:latin typeface="Calibri" pitchFamily="34" charset="0"/>
                <a:cs typeface="Arial"/>
              </a:rPr>
              <a:t>inserite in </a:t>
            </a:r>
            <a:r>
              <a:rPr lang="it-IT" sz="2400" b="1" i="1" u="sng" kern="0" dirty="0" smtClean="0">
                <a:solidFill>
                  <a:srgbClr val="FF0000"/>
                </a:solidFill>
                <a:latin typeface="Calibri" pitchFamily="34" charset="0"/>
                <a:cs typeface="Arial"/>
              </a:rPr>
              <a:t>Università Statali</a:t>
            </a:r>
          </a:p>
          <a:p>
            <a:pPr marL="342900" lvl="0" indent="-342900" eaLnBrk="0" hangingPunct="0">
              <a:spcBef>
                <a:spcPts val="1200"/>
              </a:spcBef>
              <a:defRPr/>
            </a:pPr>
            <a:endParaRPr lang="it-IT" sz="2400" b="1" i="1" u="sng" kern="0" dirty="0" smtClean="0">
              <a:solidFill>
                <a:srgbClr val="FF0000"/>
              </a:solidFill>
              <a:latin typeface="Calibri" pitchFamily="34" charset="0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724400" y="3999940"/>
            <a:ext cx="3429000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5475" lvl="0" indent="-625475" eaLnBrk="0" hangingPunct="0">
              <a:spcBef>
                <a:spcPct val="20000"/>
              </a:spcBef>
              <a:defRPr/>
            </a:pPr>
            <a:r>
              <a:rPr lang="it-IT" sz="2400" b="1" kern="0" dirty="0" smtClean="0">
                <a:solidFill>
                  <a:srgbClr val="0033CC"/>
                </a:solidFill>
                <a:latin typeface="Calibri" pitchFamily="34" charset="0"/>
                <a:cs typeface="Arial"/>
              </a:rPr>
              <a:t>55% TEOLOGIA</a:t>
            </a:r>
          </a:p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it-IT" sz="2400" b="1" kern="0" dirty="0" smtClean="0">
                <a:solidFill>
                  <a:srgbClr val="0066FF"/>
                </a:solidFill>
                <a:latin typeface="Calibri" pitchFamily="34" charset="0"/>
                <a:cs typeface="Arial"/>
              </a:rPr>
              <a:t>19%  FILOSOFIA</a:t>
            </a:r>
          </a:p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it-IT" sz="2400" b="1" kern="0" dirty="0" smtClean="0">
                <a:solidFill>
                  <a:srgbClr val="009ED6"/>
                </a:solidFill>
                <a:latin typeface="Calibri" pitchFamily="34" charset="0"/>
                <a:cs typeface="Arial"/>
              </a:rPr>
              <a:t>10%  DIRITTO CANONICO</a:t>
            </a:r>
          </a:p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it-IT" sz="2400" b="1" kern="0" dirty="0" smtClean="0">
                <a:solidFill>
                  <a:srgbClr val="000000"/>
                </a:solidFill>
                <a:latin typeface="Calibri" pitchFamily="34" charset="0"/>
                <a:cs typeface="Arial"/>
              </a:rPr>
              <a:t>16%  altre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3352800" y="3999940"/>
            <a:ext cx="1476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eaLnBrk="0" hangingPunct="0">
              <a:spcBef>
                <a:spcPct val="20000"/>
              </a:spcBef>
              <a:defRPr/>
            </a:pPr>
            <a:r>
              <a:rPr lang="it-IT" sz="2400" kern="0" dirty="0">
                <a:solidFill>
                  <a:srgbClr val="000000"/>
                </a:solidFill>
                <a:latin typeface="Calibri" pitchFamily="34" charset="0"/>
                <a:cs typeface="Arial"/>
              </a:rPr>
              <a:t>d</a:t>
            </a:r>
            <a:r>
              <a:rPr lang="it-IT" sz="2400" kern="0" dirty="0" smtClean="0">
                <a:solidFill>
                  <a:srgbClr val="000000"/>
                </a:solidFill>
                <a:latin typeface="Calibri" pitchFamily="34" charset="0"/>
                <a:cs typeface="Arial"/>
              </a:rPr>
              <a:t>elle quali</a:t>
            </a:r>
            <a:endParaRPr lang="en-GB" sz="2400" kern="0" dirty="0" smtClean="0">
              <a:solidFill>
                <a:srgbClr val="000000"/>
              </a:solidFill>
              <a:latin typeface="Calibri" pitchFamily="34" charset="0"/>
              <a:cs typeface="Arial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1447800" y="2415635"/>
            <a:ext cx="6096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ts val="1200"/>
              </a:spcBef>
              <a:defRPr/>
            </a:pPr>
            <a:r>
              <a:rPr lang="en-GB" sz="2400" b="1" kern="0" dirty="0" smtClean="0">
                <a:solidFill>
                  <a:srgbClr val="000000"/>
                </a:solidFill>
                <a:latin typeface="Calibri" pitchFamily="34" charset="0"/>
                <a:cs typeface="Arial"/>
              </a:rPr>
              <a:t>1.</a:t>
            </a:r>
          </a:p>
          <a:p>
            <a:pPr marL="342900" lvl="0" indent="-342900" eaLnBrk="0" hangingPunct="0">
              <a:spcBef>
                <a:spcPts val="1200"/>
              </a:spcBef>
              <a:defRPr/>
            </a:pPr>
            <a:r>
              <a:rPr lang="en-GB" sz="2400" b="1" kern="0" dirty="0" smtClean="0">
                <a:solidFill>
                  <a:srgbClr val="000000"/>
                </a:solidFill>
                <a:latin typeface="Calibri" pitchFamily="34" charset="0"/>
                <a:cs typeface="Arial"/>
              </a:rPr>
              <a:t>2.</a:t>
            </a:r>
          </a:p>
          <a:p>
            <a:pPr marL="342900" lvl="0" indent="-342900" eaLnBrk="0" hangingPunct="0">
              <a:spcBef>
                <a:spcPts val="1200"/>
              </a:spcBef>
              <a:defRPr/>
            </a:pPr>
            <a:r>
              <a:rPr lang="en-GB" sz="2400" b="1" kern="0" dirty="0" smtClean="0">
                <a:solidFill>
                  <a:srgbClr val="000000"/>
                </a:solidFill>
                <a:latin typeface="Calibri" pitchFamily="34" charset="0"/>
                <a:cs typeface="Arial"/>
              </a:rPr>
              <a:t>3.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752600" y="1793875"/>
            <a:ext cx="5181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+mn-cs"/>
              </a:rPr>
              <a:t>3 TIPI</a:t>
            </a:r>
            <a:r>
              <a:rPr kumimoji="0" lang="it-IT" sz="2400" b="1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+mn-cs"/>
              </a:rPr>
              <a:t> </a:t>
            </a:r>
            <a:r>
              <a:rPr kumimoji="0" lang="it-IT" sz="240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+mn-cs"/>
              </a:rPr>
              <a:t>di Facoltà Ecclesiastiche in </a:t>
            </a:r>
            <a:r>
              <a:rPr kumimoji="0" lang="it-IT" sz="240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+mn-cs"/>
              </a:rPr>
              <a:t>Europa</a:t>
            </a:r>
            <a:endParaRPr kumimoji="0" lang="it-IT" sz="2400" i="0" u="none" strike="noStrike" kern="0" cap="none" spc="0" normalizeH="0" baseline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</p:txBody>
      </p:sp>
      <p:sp>
        <p:nvSpPr>
          <p:cNvPr id="18" name="Ovale 17"/>
          <p:cNvSpPr>
            <a:spLocks noChangeAspect="1"/>
          </p:cNvSpPr>
          <p:nvPr/>
        </p:nvSpPr>
        <p:spPr>
          <a:xfrm>
            <a:off x="1379238" y="457200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  <p:sp>
        <p:nvSpPr>
          <p:cNvPr id="21" name="Freccia in giù 20"/>
          <p:cNvSpPr>
            <a:spLocks noChangeAspect="1"/>
          </p:cNvSpPr>
          <p:nvPr/>
        </p:nvSpPr>
        <p:spPr>
          <a:xfrm rot="16200000">
            <a:off x="1275504" y="1773524"/>
            <a:ext cx="421821" cy="532374"/>
          </a:xfrm>
          <a:prstGeom prst="downArrow">
            <a:avLst/>
          </a:prstGeom>
          <a:solidFill>
            <a:schemeClr val="tx1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Line 20"/>
          <p:cNvSpPr>
            <a:spLocks noChangeShapeType="1"/>
          </p:cNvSpPr>
          <p:nvPr/>
        </p:nvSpPr>
        <p:spPr bwMode="auto">
          <a:xfrm>
            <a:off x="4114800" y="2133601"/>
            <a:ext cx="0" cy="23622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4000" smtClean="0">
              <a:solidFill>
                <a:srgbClr val="000000"/>
              </a:solidFill>
            </a:endParaRPr>
          </a:p>
        </p:txBody>
      </p:sp>
      <p:sp>
        <p:nvSpPr>
          <p:cNvPr id="62" name="Rettangolo 61"/>
          <p:cNvSpPr/>
          <p:nvPr/>
        </p:nvSpPr>
        <p:spPr>
          <a:xfrm>
            <a:off x="2667000" y="2514600"/>
            <a:ext cx="1220787" cy="947737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FF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7811293" y="2209800"/>
            <a:ext cx="1256507" cy="947737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FF"/>
              </a:solidFill>
            </a:endParaRPr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>
            <a:off x="3640287" y="5740395"/>
            <a:ext cx="0" cy="30480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4000" smtClean="0">
              <a:solidFill>
                <a:srgbClr val="000000"/>
              </a:solidFill>
            </a:endParaRPr>
          </a:p>
        </p:txBody>
      </p:sp>
      <p:pic>
        <p:nvPicPr>
          <p:cNvPr id="73731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219200" cy="476250"/>
          </a:xfrm>
        </p:spPr>
        <p:txBody>
          <a:bodyPr/>
          <a:lstStyle/>
          <a:p>
            <a:pPr algn="ctr">
              <a:defRPr/>
            </a:pPr>
            <a:fld id="{09A74CD4-797B-4F3E-A2AD-03BE25B56776}" type="slidenum">
              <a:rPr lang="it-IT" sz="180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itchFamily="34" charset="0"/>
              </a:rPr>
              <a:pPr algn="ctr">
                <a:defRPr/>
              </a:pPr>
              <a:t>5</a:t>
            </a:fld>
            <a:endParaRPr lang="it-IT" sz="1800" dirty="0">
              <a:solidFill>
                <a:srgbClr val="000000">
                  <a:lumMod val="75000"/>
                  <a:lumOff val="25000"/>
                </a:srgbClr>
              </a:solidFill>
              <a:latin typeface="Calibri" pitchFamily="34" charset="0"/>
            </a:endParaRPr>
          </a:p>
        </p:txBody>
      </p:sp>
      <p:sp>
        <p:nvSpPr>
          <p:cNvPr id="5" name="Oval 3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905623" y="788502"/>
            <a:ext cx="1628777" cy="1345098"/>
          </a:xfrm>
          <a:prstGeom prst="ellipse">
            <a:avLst/>
          </a:prstGeom>
          <a:solidFill>
            <a:srgbClr val="9BFF55"/>
          </a:solidFill>
          <a:ln w="101600">
            <a:noFill/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it-IT" sz="2400" smtClean="0">
              <a:solidFill>
                <a:srgbClr val="000000"/>
              </a:solidFill>
            </a:endParaRPr>
          </a:p>
        </p:txBody>
      </p:sp>
      <p:sp>
        <p:nvSpPr>
          <p:cNvPr id="6" name="Oval 3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529557" y="1219200"/>
            <a:ext cx="1747043" cy="1371600"/>
          </a:xfrm>
          <a:prstGeom prst="ellipse">
            <a:avLst/>
          </a:prstGeom>
          <a:solidFill>
            <a:srgbClr val="FFCC66"/>
          </a:solidFill>
          <a:ln w="101600">
            <a:noFill/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it-IT" sz="2400" smtClean="0">
              <a:solidFill>
                <a:srgbClr val="0000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4495800"/>
            <a:ext cx="106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GB" altLang="it-IT" sz="1800" b="1" dirty="0" smtClean="0">
                <a:solidFill>
                  <a:srgbClr val="000000"/>
                </a:solidFill>
                <a:latin typeface="Calibri" pitchFamily="34" charset="0"/>
              </a:rPr>
              <a:t>1999</a:t>
            </a:r>
          </a:p>
          <a:p>
            <a:pPr algn="ctr" eaLnBrk="1" hangingPunct="1"/>
            <a:r>
              <a:rPr lang="en-GB" altLang="it-IT" sz="1800" dirty="0" smtClean="0">
                <a:solidFill>
                  <a:srgbClr val="000000"/>
                </a:solidFill>
                <a:latin typeface="Calibri" pitchFamily="34" charset="0"/>
              </a:rPr>
              <a:t>Bologna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90600" y="4495800"/>
            <a:ext cx="990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GB" altLang="it-IT" sz="1800" b="1" dirty="0" smtClean="0">
                <a:solidFill>
                  <a:srgbClr val="000000"/>
                </a:solidFill>
                <a:latin typeface="Calibri" pitchFamily="34" charset="0"/>
              </a:rPr>
              <a:t>2001</a:t>
            </a:r>
          </a:p>
          <a:p>
            <a:pPr algn="ctr" eaLnBrk="1" hangingPunct="1"/>
            <a:r>
              <a:rPr lang="en-GB" altLang="it-IT" sz="1800" dirty="0" smtClean="0">
                <a:solidFill>
                  <a:srgbClr val="000000"/>
                </a:solidFill>
                <a:latin typeface="Calibri" pitchFamily="34" charset="0"/>
              </a:rPr>
              <a:t>Prague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828800" y="4495800"/>
            <a:ext cx="12969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GB" altLang="it-IT" sz="1800" b="1" dirty="0" smtClean="0">
                <a:solidFill>
                  <a:srgbClr val="000000"/>
                </a:solidFill>
                <a:latin typeface="Calibri" pitchFamily="34" charset="0"/>
              </a:rPr>
              <a:t>2003</a:t>
            </a:r>
          </a:p>
          <a:p>
            <a:pPr algn="ctr" eaLnBrk="1" hangingPunct="1"/>
            <a:r>
              <a:rPr lang="en-GB" altLang="it-IT" sz="1800" dirty="0" smtClean="0">
                <a:solidFill>
                  <a:srgbClr val="000000"/>
                </a:solidFill>
                <a:latin typeface="Calibri" pitchFamily="34" charset="0"/>
              </a:rPr>
              <a:t>Berlin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589213" y="4495800"/>
            <a:ext cx="12969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GB" altLang="it-IT" sz="1800" b="1" dirty="0" smtClean="0">
                <a:solidFill>
                  <a:srgbClr val="000000"/>
                </a:solidFill>
                <a:latin typeface="Calibri" pitchFamily="34" charset="0"/>
              </a:rPr>
              <a:t>2005</a:t>
            </a:r>
          </a:p>
          <a:p>
            <a:pPr algn="ctr" eaLnBrk="1" hangingPunct="1"/>
            <a:r>
              <a:rPr lang="en-GB" altLang="it-IT" sz="1800" dirty="0" smtClean="0">
                <a:solidFill>
                  <a:srgbClr val="000000"/>
                </a:solidFill>
                <a:latin typeface="Calibri" pitchFamily="34" charset="0"/>
              </a:rPr>
              <a:t>Bergen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427413" y="4495800"/>
            <a:ext cx="12969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GB" altLang="it-IT" sz="1800" b="1" dirty="0" smtClean="0">
                <a:solidFill>
                  <a:srgbClr val="000000"/>
                </a:solidFill>
                <a:latin typeface="Calibri" pitchFamily="34" charset="0"/>
              </a:rPr>
              <a:t>2007</a:t>
            </a:r>
          </a:p>
          <a:p>
            <a:pPr algn="ctr" eaLnBrk="1" hangingPunct="1"/>
            <a:r>
              <a:rPr lang="en-GB" altLang="it-IT" sz="1800" dirty="0" smtClean="0">
                <a:solidFill>
                  <a:srgbClr val="000000"/>
                </a:solidFill>
                <a:latin typeface="Calibri" pitchFamily="34" charset="0"/>
              </a:rPr>
              <a:t>London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-152400" y="3329970"/>
            <a:ext cx="175260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800"/>
              </a:lnSpc>
              <a:spcBef>
                <a:spcPts val="0"/>
              </a:spcBef>
            </a:pP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European cooperation </a:t>
            </a:r>
          </a:p>
          <a:p>
            <a:pPr algn="ctr" eaLnBrk="1" hangingPunct="1">
              <a:lnSpc>
                <a:spcPts val="1800"/>
              </a:lnSpc>
              <a:spcBef>
                <a:spcPts val="0"/>
              </a:spcBef>
            </a:pP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in QA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57200" y="2567970"/>
            <a:ext cx="208915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800"/>
              </a:lnSpc>
              <a:spcBef>
                <a:spcPts val="0"/>
              </a:spcBef>
            </a:pP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Cooperation of </a:t>
            </a:r>
          </a:p>
          <a:p>
            <a:pPr algn="ctr" eaLnBrk="1" hangingPunct="1">
              <a:lnSpc>
                <a:spcPts val="1800"/>
              </a:lnSpc>
              <a:spcBef>
                <a:spcPts val="0"/>
              </a:spcBef>
            </a:pP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QA agencies and HE Institutions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1447800" y="3623846"/>
            <a:ext cx="10604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E4 Group</a:t>
            </a:r>
          </a:p>
        </p:txBody>
      </p:sp>
      <p:sp>
        <p:nvSpPr>
          <p:cNvPr id="18" name="Text Box 32"/>
          <p:cNvSpPr txBox="1">
            <a:spLocks noChangeArrowheads="1"/>
          </p:cNvSpPr>
          <p:nvPr/>
        </p:nvSpPr>
        <p:spPr bwMode="auto">
          <a:xfrm>
            <a:off x="4267200" y="4495800"/>
            <a:ext cx="1295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GB" altLang="it-IT" sz="1800" b="1" dirty="0" smtClean="0">
                <a:solidFill>
                  <a:srgbClr val="000000"/>
                </a:solidFill>
                <a:latin typeface="Calibri" pitchFamily="34" charset="0"/>
              </a:rPr>
              <a:t>2009</a:t>
            </a:r>
          </a:p>
          <a:p>
            <a:pPr algn="ctr" eaLnBrk="1" hangingPunct="1"/>
            <a:r>
              <a:rPr lang="en-GB" altLang="it-IT" sz="1800" dirty="0" smtClean="0">
                <a:solidFill>
                  <a:srgbClr val="000000"/>
                </a:solidFill>
                <a:latin typeface="Calibri" pitchFamily="34" charset="0"/>
              </a:rPr>
              <a:t>Leuven</a:t>
            </a:r>
          </a:p>
        </p:txBody>
      </p:sp>
      <p:sp>
        <p:nvSpPr>
          <p:cNvPr id="19" name="Text Box 35"/>
          <p:cNvSpPr txBox="1">
            <a:spLocks noChangeArrowheads="1"/>
          </p:cNvSpPr>
          <p:nvPr/>
        </p:nvSpPr>
        <p:spPr bwMode="auto">
          <a:xfrm>
            <a:off x="4038600" y="2287330"/>
            <a:ext cx="1644649" cy="913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600"/>
              </a:lnSpc>
              <a:spcBef>
                <a:spcPts val="0"/>
              </a:spcBef>
            </a:pP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Evaluation of </a:t>
            </a:r>
          </a:p>
          <a:p>
            <a:pPr algn="ctr" eaLnBrk="1" hangingPunct="1">
              <a:lnSpc>
                <a:spcPts val="1600"/>
              </a:lnSpc>
              <a:spcBef>
                <a:spcPts val="0"/>
              </a:spcBef>
            </a:pP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EQAR</a:t>
            </a:r>
          </a:p>
          <a:p>
            <a:pPr algn="ctr" eaLnBrk="1" hangingPunct="1">
              <a:lnSpc>
                <a:spcPts val="1600"/>
              </a:lnSpc>
              <a:spcBef>
                <a:spcPts val="0"/>
              </a:spcBef>
            </a:pP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European QA dimension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5180013" y="4495800"/>
            <a:ext cx="129698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GB" altLang="it-IT" sz="1800" b="1" dirty="0" smtClean="0">
                <a:solidFill>
                  <a:srgbClr val="000000"/>
                </a:solidFill>
                <a:latin typeface="Calibri" pitchFamily="34" charset="0"/>
              </a:rPr>
              <a:t>2010</a:t>
            </a:r>
          </a:p>
          <a:p>
            <a:pPr algn="ctr" eaLnBrk="1" hangingPunct="1"/>
            <a:r>
              <a:rPr lang="en-GB" altLang="it-IT" sz="1800" dirty="0" smtClean="0">
                <a:solidFill>
                  <a:srgbClr val="000000"/>
                </a:solidFill>
                <a:latin typeface="Calibri" pitchFamily="34" charset="0"/>
              </a:rPr>
              <a:t>Budapest-Vienna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4953000" y="2870537"/>
            <a:ext cx="1600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800"/>
              </a:lnSpc>
              <a:spcBef>
                <a:spcPts val="0"/>
              </a:spcBef>
            </a:pPr>
            <a:r>
              <a:rPr lang="en-GB" altLang="it-IT" sz="1600" b="1" dirty="0" smtClean="0">
                <a:solidFill>
                  <a:srgbClr val="000000"/>
                </a:solidFill>
                <a:latin typeface="Calibri" pitchFamily="34" charset="0"/>
              </a:rPr>
              <a:t>EHEA</a:t>
            </a: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 is </a:t>
            </a:r>
          </a:p>
          <a:p>
            <a:pPr algn="ctr" eaLnBrk="1" hangingPunct="1">
              <a:lnSpc>
                <a:spcPts val="1800"/>
              </a:lnSpc>
              <a:spcBef>
                <a:spcPts val="0"/>
              </a:spcBef>
            </a:pP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Launched</a:t>
            </a:r>
          </a:p>
          <a:p>
            <a:pPr algn="ctr" eaLnBrk="1" hangingPunct="1">
              <a:lnSpc>
                <a:spcPts val="1800"/>
              </a:lnSpc>
              <a:spcBef>
                <a:spcPts val="0"/>
              </a:spcBef>
            </a:pP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1</a:t>
            </a:r>
            <a:r>
              <a:rPr lang="en-GB" altLang="it-IT" sz="1600" baseline="30000" dirty="0" smtClean="0">
                <a:solidFill>
                  <a:srgbClr val="000000"/>
                </a:solidFill>
                <a:latin typeface="Calibri" pitchFamily="34" charset="0"/>
              </a:rPr>
              <a:t>st </a:t>
            </a:r>
            <a:r>
              <a:rPr lang="en-GB" altLang="it-IT" sz="1600" dirty="0">
                <a:solidFill>
                  <a:srgbClr val="000000"/>
                </a:solidFill>
                <a:latin typeface="Calibri" pitchFamily="34" charset="0"/>
              </a:rPr>
              <a:t>forum </a:t>
            </a:r>
          </a:p>
          <a:p>
            <a:pPr algn="ctr" eaLnBrk="1" hangingPunct="1">
              <a:lnSpc>
                <a:spcPts val="1800"/>
              </a:lnSpc>
              <a:spcBef>
                <a:spcPts val="0"/>
              </a:spcBef>
            </a:pPr>
            <a:endParaRPr lang="en-GB" altLang="it-IT" sz="16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1621224" y="1371600"/>
            <a:ext cx="150297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it-IT" sz="1600" b="1" dirty="0" smtClean="0">
                <a:solidFill>
                  <a:srgbClr val="FF0000"/>
                </a:solidFill>
                <a:latin typeface="Calibri" pitchFamily="34" charset="0"/>
              </a:rPr>
              <a:t>HOLY SEE</a:t>
            </a:r>
          </a:p>
          <a:p>
            <a:pPr algn="ctr" eaLnBrk="1" hangingPunct="1">
              <a:spcBef>
                <a:spcPts val="0"/>
              </a:spcBef>
            </a:pPr>
            <a:r>
              <a:rPr lang="en-US" altLang="it-IT" sz="1600" b="1" dirty="0" smtClean="0">
                <a:solidFill>
                  <a:srgbClr val="FF0000"/>
                </a:solidFill>
                <a:latin typeface="Calibri" pitchFamily="34" charset="0"/>
              </a:rPr>
              <a:t>ADHESION to the Bologna Process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7162800" y="4495800"/>
            <a:ext cx="12969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GB" altLang="it-IT" sz="1800" b="1" dirty="0" smtClean="0">
                <a:solidFill>
                  <a:srgbClr val="000000"/>
                </a:solidFill>
                <a:latin typeface="Calibri" pitchFamily="34" charset="0"/>
              </a:rPr>
              <a:t>2014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6886576" y="1009471"/>
            <a:ext cx="17240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GB" altLang="it-IT" sz="1600" b="1" dirty="0" smtClean="0">
                <a:solidFill>
                  <a:srgbClr val="FF0066"/>
                </a:solidFill>
                <a:latin typeface="Calibri" pitchFamily="34" charset="0"/>
              </a:rPr>
              <a:t>AVEPRO</a:t>
            </a:r>
          </a:p>
          <a:p>
            <a:pPr algn="ctr" eaLnBrk="1" hangingPunct="1"/>
            <a:r>
              <a:rPr lang="en-GB" altLang="it-IT" sz="1600" b="1" dirty="0" smtClean="0">
                <a:solidFill>
                  <a:srgbClr val="FF0066"/>
                </a:solidFill>
                <a:latin typeface="Calibri" pitchFamily="34" charset="0"/>
              </a:rPr>
              <a:t>Full Membership </a:t>
            </a:r>
          </a:p>
          <a:p>
            <a:pPr algn="ctr" eaLnBrk="1" hangingPunct="1"/>
            <a:r>
              <a:rPr lang="en-GB" altLang="it-IT" sz="1600" b="1" dirty="0">
                <a:solidFill>
                  <a:srgbClr val="FF0066"/>
                </a:solidFill>
                <a:latin typeface="Calibri" pitchFamily="34" charset="0"/>
              </a:rPr>
              <a:t>a</a:t>
            </a:r>
            <a:r>
              <a:rPr lang="en-GB" altLang="it-IT" sz="1600" b="1" dirty="0" smtClean="0">
                <a:solidFill>
                  <a:srgbClr val="FF0066"/>
                </a:solidFill>
                <a:latin typeface="Calibri" pitchFamily="34" charset="0"/>
              </a:rPr>
              <a:t>t ENQA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152401" y="5955268"/>
            <a:ext cx="21335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altLang="it-IT" sz="1800" dirty="0" smtClean="0">
                <a:solidFill>
                  <a:srgbClr val="000000"/>
                </a:solidFill>
                <a:latin typeface="Calibri" pitchFamily="34" charset="0"/>
              </a:rPr>
              <a:t>Recon. 98-561-CE</a:t>
            </a:r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240505" y="5726668"/>
            <a:ext cx="8588375" cy="0"/>
          </a:xfrm>
          <a:prstGeom prst="line">
            <a:avLst/>
          </a:prstGeom>
          <a:noFill/>
          <a:ln w="635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4000" smtClean="0">
              <a:solidFill>
                <a:srgbClr val="000000"/>
              </a:solidFill>
            </a:endParaRPr>
          </a:p>
        </p:txBody>
      </p:sp>
      <p:sp>
        <p:nvSpPr>
          <p:cNvPr id="27" name="Oval 3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471737" y="5943600"/>
            <a:ext cx="2328863" cy="750332"/>
          </a:xfrm>
          <a:prstGeom prst="ellipse">
            <a:avLst/>
          </a:prstGeom>
          <a:solidFill>
            <a:srgbClr val="FAD476"/>
          </a:solidFill>
          <a:ln w="101600">
            <a:noFill/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it-IT" sz="2400" smtClean="0">
              <a:solidFill>
                <a:srgbClr val="000000"/>
              </a:solidFill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2494005" y="6131696"/>
            <a:ext cx="2209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GB" altLang="it-IT" sz="1800" dirty="0" err="1" smtClean="0">
                <a:solidFill>
                  <a:srgbClr val="000000"/>
                </a:solidFill>
                <a:latin typeface="Calibri" pitchFamily="34" charset="0"/>
              </a:rPr>
              <a:t>Reco</a:t>
            </a:r>
            <a:r>
              <a:rPr lang="en-GB" altLang="it-IT" sz="1800" dirty="0" smtClean="0">
                <a:solidFill>
                  <a:srgbClr val="000000"/>
                </a:solidFill>
                <a:latin typeface="Calibri" pitchFamily="34" charset="0"/>
              </a:rPr>
              <a:t>. 2006-143-CE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3309657" y="5357336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it-IT" b="1" dirty="0" smtClean="0">
                <a:solidFill>
                  <a:srgbClr val="000000"/>
                </a:solidFill>
                <a:latin typeface="Calibri" pitchFamily="34" charset="0"/>
              </a:rPr>
              <a:t>2006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109257" y="5357336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it-IT" b="1" dirty="0" smtClean="0">
                <a:solidFill>
                  <a:srgbClr val="000000"/>
                </a:solidFill>
                <a:latin typeface="Calibri" pitchFamily="34" charset="0"/>
              </a:rPr>
              <a:t>1998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6324600" y="4495800"/>
            <a:ext cx="12969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GB" altLang="it-IT" sz="1800" b="1" dirty="0" smtClean="0">
                <a:solidFill>
                  <a:srgbClr val="000000"/>
                </a:solidFill>
                <a:latin typeface="Calibri" pitchFamily="34" charset="0"/>
              </a:rPr>
              <a:t>2012</a:t>
            </a:r>
          </a:p>
          <a:p>
            <a:pPr algn="ctr" eaLnBrk="1" hangingPunct="1"/>
            <a:r>
              <a:rPr lang="en-GB" altLang="it-IT" sz="1800" dirty="0" smtClean="0">
                <a:solidFill>
                  <a:srgbClr val="000000"/>
                </a:solidFill>
                <a:latin typeface="Calibri" pitchFamily="34" charset="0"/>
              </a:rPr>
              <a:t>Bucharest</a:t>
            </a:r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6172200" y="3101370"/>
            <a:ext cx="160020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800"/>
              </a:lnSpc>
              <a:spcBef>
                <a:spcPts val="0"/>
              </a:spcBef>
            </a:pP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EHEA </a:t>
            </a:r>
          </a:p>
          <a:p>
            <a:pPr algn="ctr" eaLnBrk="1" hangingPunct="1">
              <a:lnSpc>
                <a:spcPts val="1800"/>
              </a:lnSpc>
              <a:spcBef>
                <a:spcPts val="0"/>
              </a:spcBef>
            </a:pP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GB" altLang="it-IT" sz="1600" baseline="30000" dirty="0" smtClean="0">
                <a:solidFill>
                  <a:srgbClr val="000000"/>
                </a:solidFill>
                <a:latin typeface="Calibri" pitchFamily="34" charset="0"/>
              </a:rPr>
              <a:t>nd </a:t>
            </a: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forum </a:t>
            </a:r>
          </a:p>
          <a:p>
            <a:pPr algn="ctr" eaLnBrk="1" hangingPunct="1">
              <a:lnSpc>
                <a:spcPts val="1800"/>
              </a:lnSpc>
              <a:spcBef>
                <a:spcPts val="0"/>
              </a:spcBef>
            </a:pPr>
            <a:endParaRPr lang="en-GB" altLang="it-IT" sz="16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7847013" y="4495800"/>
            <a:ext cx="12969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GB" altLang="it-IT" sz="1800" b="1" dirty="0" smtClean="0">
                <a:solidFill>
                  <a:srgbClr val="000000"/>
                </a:solidFill>
                <a:latin typeface="Calibri" pitchFamily="34" charset="0"/>
              </a:rPr>
              <a:t>2015</a:t>
            </a:r>
          </a:p>
          <a:p>
            <a:pPr algn="ctr" eaLnBrk="1" hangingPunct="1"/>
            <a:r>
              <a:rPr lang="en-GB" altLang="it-IT" sz="1800" dirty="0" smtClean="0">
                <a:solidFill>
                  <a:srgbClr val="000000"/>
                </a:solidFill>
                <a:latin typeface="Calibri" pitchFamily="34" charset="0"/>
              </a:rPr>
              <a:t>Yerevan</a:t>
            </a:r>
          </a:p>
        </p:txBody>
      </p: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7620000" y="3101370"/>
            <a:ext cx="160020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800"/>
              </a:lnSpc>
              <a:spcBef>
                <a:spcPts val="0"/>
              </a:spcBef>
            </a:pP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EHEA </a:t>
            </a:r>
          </a:p>
          <a:p>
            <a:pPr algn="ctr" eaLnBrk="1" hangingPunct="1">
              <a:lnSpc>
                <a:spcPts val="1800"/>
              </a:lnSpc>
              <a:spcBef>
                <a:spcPts val="0"/>
              </a:spcBef>
            </a:pP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3</a:t>
            </a:r>
            <a:r>
              <a:rPr lang="en-GB" altLang="it-IT" sz="1600" baseline="30000" dirty="0" smtClean="0">
                <a:solidFill>
                  <a:srgbClr val="000000"/>
                </a:solidFill>
                <a:latin typeface="Calibri" pitchFamily="34" charset="0"/>
              </a:rPr>
              <a:t>rd </a:t>
            </a: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forum </a:t>
            </a:r>
          </a:p>
          <a:p>
            <a:pPr algn="ctr" eaLnBrk="1" hangingPunct="1">
              <a:lnSpc>
                <a:spcPts val="1800"/>
              </a:lnSpc>
              <a:spcBef>
                <a:spcPts val="0"/>
              </a:spcBef>
            </a:pPr>
            <a:endParaRPr lang="en-GB" altLang="it-IT" sz="16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5" name="Rectangle 40"/>
          <p:cNvSpPr txBox="1">
            <a:spLocks noChangeArrowheads="1"/>
          </p:cNvSpPr>
          <p:nvPr/>
        </p:nvSpPr>
        <p:spPr bwMode="auto">
          <a:xfrm>
            <a:off x="915987" y="228600"/>
            <a:ext cx="4341813" cy="406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ts val="3400"/>
              </a:lnSpc>
              <a:defRPr/>
            </a:pPr>
            <a:r>
              <a:rPr lang="it-IT" altLang="it-IT" sz="2800" b="1" kern="0" dirty="0" smtClean="0">
                <a:solidFill>
                  <a:srgbClr val="008000"/>
                </a:solidFill>
                <a:latin typeface="Calibri" pitchFamily="34" charset="0"/>
                <a:cs typeface="Arial"/>
              </a:rPr>
              <a:t>La dimensione europea</a:t>
            </a:r>
          </a:p>
        </p:txBody>
      </p:sp>
      <p:sp>
        <p:nvSpPr>
          <p:cNvPr id="37" name="Rettangolo 36"/>
          <p:cNvSpPr/>
          <p:nvPr/>
        </p:nvSpPr>
        <p:spPr>
          <a:xfrm>
            <a:off x="2462406" y="554464"/>
            <a:ext cx="4309193" cy="528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3400"/>
              </a:lnSpc>
              <a:defRPr/>
            </a:pPr>
            <a:r>
              <a:rPr lang="en-US" altLang="it-IT" sz="2800" b="1" kern="0" dirty="0" err="1" smtClean="0">
                <a:solidFill>
                  <a:srgbClr val="008000"/>
                </a:solidFill>
                <a:latin typeface="Calibri" pitchFamily="34" charset="0"/>
              </a:rPr>
              <a:t>della</a:t>
            </a:r>
            <a:r>
              <a:rPr lang="en-US" altLang="it-IT" sz="2800" b="1" kern="0" dirty="0" smtClean="0">
                <a:solidFill>
                  <a:srgbClr val="008000"/>
                </a:solidFill>
                <a:latin typeface="Calibri" pitchFamily="34" charset="0"/>
              </a:rPr>
              <a:t> Quality </a:t>
            </a:r>
            <a:r>
              <a:rPr lang="en-US" altLang="it-IT" sz="2800" b="1" kern="0" dirty="0">
                <a:solidFill>
                  <a:srgbClr val="008000"/>
                </a:solidFill>
                <a:latin typeface="Calibri" pitchFamily="34" charset="0"/>
              </a:rPr>
              <a:t>Assurance/QA</a:t>
            </a:r>
            <a:endParaRPr lang="en-US" altLang="it-IT" sz="2800" b="1" i="1" kern="0" dirty="0">
              <a:solidFill>
                <a:srgbClr val="008000"/>
              </a:solidFill>
              <a:latin typeface="Calibri" pitchFamily="34" charset="0"/>
            </a:endParaRPr>
          </a:p>
        </p:txBody>
      </p:sp>
      <p:sp>
        <p:nvSpPr>
          <p:cNvPr id="38" name="Oval 3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503612" y="3352800"/>
            <a:ext cx="1220788" cy="745331"/>
          </a:xfrm>
          <a:prstGeom prst="ellipse">
            <a:avLst/>
          </a:prstGeom>
          <a:solidFill>
            <a:srgbClr val="9BFF55"/>
          </a:solidFill>
          <a:ln w="101600">
            <a:noFill/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it-IT" sz="2400" smtClean="0">
              <a:solidFill>
                <a:srgbClr val="000000"/>
              </a:solidFill>
            </a:endParaRP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3276601" y="3564731"/>
            <a:ext cx="17525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it-IT" altLang="it-IT" sz="1600" b="1" dirty="0" smtClean="0">
                <a:solidFill>
                  <a:srgbClr val="FF0000"/>
                </a:solidFill>
                <a:latin typeface="Calibri" pitchFamily="34" charset="0"/>
              </a:rPr>
              <a:t>AVEPRO </a:t>
            </a:r>
          </a:p>
        </p:txBody>
      </p:sp>
      <p:sp>
        <p:nvSpPr>
          <p:cNvPr id="40" name="Line 16"/>
          <p:cNvSpPr>
            <a:spLocks noChangeShapeType="1"/>
          </p:cNvSpPr>
          <p:nvPr/>
        </p:nvSpPr>
        <p:spPr bwMode="auto">
          <a:xfrm flipH="1">
            <a:off x="685800" y="4038600"/>
            <a:ext cx="0" cy="4572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4000" smtClean="0">
              <a:solidFill>
                <a:srgbClr val="000000"/>
              </a:solidFill>
            </a:endParaRPr>
          </a:p>
        </p:txBody>
      </p:sp>
      <p:sp>
        <p:nvSpPr>
          <p:cNvPr id="41" name="Line 17"/>
          <p:cNvSpPr>
            <a:spLocks noChangeShapeType="1"/>
          </p:cNvSpPr>
          <p:nvPr/>
        </p:nvSpPr>
        <p:spPr bwMode="auto">
          <a:xfrm flipH="1">
            <a:off x="1978025" y="3962400"/>
            <a:ext cx="3175" cy="5334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4000" smtClean="0">
              <a:solidFill>
                <a:srgbClr val="000000"/>
              </a:solidFill>
            </a:endParaRPr>
          </a:p>
        </p:txBody>
      </p:sp>
      <p:sp>
        <p:nvSpPr>
          <p:cNvPr id="42" name="Line 18"/>
          <p:cNvSpPr>
            <a:spLocks noChangeShapeType="1"/>
          </p:cNvSpPr>
          <p:nvPr/>
        </p:nvSpPr>
        <p:spPr bwMode="auto">
          <a:xfrm>
            <a:off x="2438400" y="2667000"/>
            <a:ext cx="17463" cy="1828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4000" smtClean="0">
              <a:solidFill>
                <a:srgbClr val="000000"/>
              </a:solidFill>
            </a:endParaRPr>
          </a:p>
        </p:txBody>
      </p:sp>
      <p:sp>
        <p:nvSpPr>
          <p:cNvPr id="43" name="Line 19"/>
          <p:cNvSpPr>
            <a:spLocks noChangeShapeType="1"/>
          </p:cNvSpPr>
          <p:nvPr/>
        </p:nvSpPr>
        <p:spPr bwMode="auto">
          <a:xfrm>
            <a:off x="3276600" y="3493785"/>
            <a:ext cx="0" cy="1002014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4000" smtClean="0">
              <a:solidFill>
                <a:srgbClr val="000000"/>
              </a:solidFill>
            </a:endParaRPr>
          </a:p>
        </p:txBody>
      </p:sp>
      <p:sp>
        <p:nvSpPr>
          <p:cNvPr id="45" name="Line 22"/>
          <p:cNvSpPr>
            <a:spLocks noChangeShapeType="1"/>
          </p:cNvSpPr>
          <p:nvPr/>
        </p:nvSpPr>
        <p:spPr bwMode="auto">
          <a:xfrm>
            <a:off x="4866084" y="3157537"/>
            <a:ext cx="10716" cy="1336675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4000" smtClean="0">
              <a:solidFill>
                <a:srgbClr val="000000"/>
              </a:solidFill>
            </a:endParaRPr>
          </a:p>
        </p:txBody>
      </p:sp>
      <p:sp>
        <p:nvSpPr>
          <p:cNvPr id="46" name="Line 34"/>
          <p:cNvSpPr>
            <a:spLocks noChangeShapeType="1"/>
          </p:cNvSpPr>
          <p:nvPr/>
        </p:nvSpPr>
        <p:spPr bwMode="auto">
          <a:xfrm>
            <a:off x="5791200" y="3614737"/>
            <a:ext cx="0" cy="881063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4000" smtClean="0">
              <a:solidFill>
                <a:srgbClr val="000000"/>
              </a:solidFill>
            </a:endParaRPr>
          </a:p>
        </p:txBody>
      </p:sp>
      <p:sp>
        <p:nvSpPr>
          <p:cNvPr id="47" name="Line 22"/>
          <p:cNvSpPr>
            <a:spLocks noChangeShapeType="1"/>
          </p:cNvSpPr>
          <p:nvPr/>
        </p:nvSpPr>
        <p:spPr bwMode="auto">
          <a:xfrm>
            <a:off x="7748588" y="2227674"/>
            <a:ext cx="23812" cy="2268126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4000" smtClean="0">
              <a:solidFill>
                <a:srgbClr val="000000"/>
              </a:solidFill>
            </a:endParaRPr>
          </a:p>
        </p:txBody>
      </p:sp>
      <p:sp>
        <p:nvSpPr>
          <p:cNvPr id="48" name="Line 34"/>
          <p:cNvSpPr>
            <a:spLocks noChangeShapeType="1"/>
          </p:cNvSpPr>
          <p:nvPr/>
        </p:nvSpPr>
        <p:spPr bwMode="auto">
          <a:xfrm>
            <a:off x="6934200" y="3614737"/>
            <a:ext cx="0" cy="881063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4000" smtClean="0">
              <a:solidFill>
                <a:srgbClr val="000000"/>
              </a:solidFill>
            </a:endParaRPr>
          </a:p>
        </p:txBody>
      </p:sp>
      <p:sp>
        <p:nvSpPr>
          <p:cNvPr id="49" name="Line 34"/>
          <p:cNvSpPr>
            <a:spLocks noChangeShapeType="1"/>
          </p:cNvSpPr>
          <p:nvPr/>
        </p:nvSpPr>
        <p:spPr bwMode="auto">
          <a:xfrm>
            <a:off x="1371600" y="3343800"/>
            <a:ext cx="0" cy="11520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4000" smtClean="0">
              <a:solidFill>
                <a:srgbClr val="000000"/>
              </a:solidFill>
            </a:endParaRPr>
          </a:p>
        </p:txBody>
      </p:sp>
      <p:sp>
        <p:nvSpPr>
          <p:cNvPr id="50" name="Line 34"/>
          <p:cNvSpPr>
            <a:spLocks noChangeShapeType="1"/>
          </p:cNvSpPr>
          <p:nvPr/>
        </p:nvSpPr>
        <p:spPr bwMode="auto">
          <a:xfrm>
            <a:off x="8458200" y="3614737"/>
            <a:ext cx="0" cy="881063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4000" smtClean="0">
              <a:solidFill>
                <a:srgbClr val="000000"/>
              </a:solidFill>
            </a:endParaRPr>
          </a:p>
        </p:txBody>
      </p:sp>
      <p:sp>
        <p:nvSpPr>
          <p:cNvPr id="51" name="Line 8"/>
          <p:cNvSpPr>
            <a:spLocks noChangeShapeType="1"/>
          </p:cNvSpPr>
          <p:nvPr/>
        </p:nvSpPr>
        <p:spPr bwMode="auto">
          <a:xfrm>
            <a:off x="240505" y="4495800"/>
            <a:ext cx="8588375" cy="0"/>
          </a:xfrm>
          <a:prstGeom prst="line">
            <a:avLst/>
          </a:prstGeom>
          <a:noFill/>
          <a:ln w="635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4000" smtClean="0">
              <a:solidFill>
                <a:srgbClr val="000000"/>
              </a:solidFill>
            </a:endParaRPr>
          </a:p>
        </p:txBody>
      </p:sp>
      <p:sp>
        <p:nvSpPr>
          <p:cNvPr id="53" name="Line 29"/>
          <p:cNvSpPr>
            <a:spLocks noChangeShapeType="1"/>
          </p:cNvSpPr>
          <p:nvPr/>
        </p:nvSpPr>
        <p:spPr bwMode="auto">
          <a:xfrm>
            <a:off x="457200" y="5726668"/>
            <a:ext cx="0" cy="30480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4000" smtClean="0">
              <a:solidFill>
                <a:srgbClr val="000000"/>
              </a:solidFill>
            </a:endParaRPr>
          </a:p>
        </p:txBody>
      </p:sp>
      <p:sp>
        <p:nvSpPr>
          <p:cNvPr id="59" name="Ovale 58"/>
          <p:cNvSpPr>
            <a:spLocks noChangeAspect="1"/>
          </p:cNvSpPr>
          <p:nvPr/>
        </p:nvSpPr>
        <p:spPr>
          <a:xfrm>
            <a:off x="533400" y="276810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  <p:sp>
        <p:nvSpPr>
          <p:cNvPr id="60" name="Text Box 13"/>
          <p:cNvSpPr txBox="1">
            <a:spLocks noChangeArrowheads="1"/>
          </p:cNvSpPr>
          <p:nvPr/>
        </p:nvSpPr>
        <p:spPr bwMode="auto">
          <a:xfrm>
            <a:off x="2514042" y="2513697"/>
            <a:ext cx="1525117" cy="1143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600"/>
              </a:lnSpc>
              <a:spcBef>
                <a:spcPts val="0"/>
              </a:spcBef>
            </a:pPr>
            <a:r>
              <a:rPr lang="en-GB" altLang="it-IT" sz="1600" b="1" dirty="0" smtClean="0">
                <a:solidFill>
                  <a:srgbClr val="BC005E"/>
                </a:solidFill>
                <a:latin typeface="Calibri" pitchFamily="34" charset="0"/>
              </a:rPr>
              <a:t>ESG 2005</a:t>
            </a:r>
          </a:p>
          <a:p>
            <a:pPr algn="ctr" eaLnBrk="1" hangingPunct="1">
              <a:lnSpc>
                <a:spcPts val="1600"/>
              </a:lnSpc>
              <a:spcBef>
                <a:spcPts val="0"/>
              </a:spcBef>
            </a:pPr>
            <a:r>
              <a:rPr lang="en-GB" altLang="it-IT" sz="1600" dirty="0" smtClean="0">
                <a:solidFill>
                  <a:srgbClr val="BC005E"/>
                </a:solidFill>
                <a:latin typeface="Calibri" pitchFamily="34" charset="0"/>
              </a:rPr>
              <a:t>European Standards and Guidelines</a:t>
            </a:r>
            <a:endParaRPr lang="en-GB" altLang="it-IT" sz="1600" dirty="0">
              <a:solidFill>
                <a:srgbClr val="BC005E"/>
              </a:solidFill>
              <a:latin typeface="Calibri" pitchFamily="34" charset="0"/>
            </a:endParaRPr>
          </a:p>
          <a:p>
            <a:pPr algn="ctr" eaLnBrk="1" hangingPunct="1">
              <a:lnSpc>
                <a:spcPts val="1800"/>
              </a:lnSpc>
              <a:spcBef>
                <a:spcPts val="0"/>
              </a:spcBef>
            </a:pPr>
            <a:endParaRPr lang="en-GB" altLang="it-IT" sz="16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3" name="Text Box 13"/>
          <p:cNvSpPr txBox="1">
            <a:spLocks noChangeArrowheads="1"/>
          </p:cNvSpPr>
          <p:nvPr/>
        </p:nvSpPr>
        <p:spPr bwMode="auto">
          <a:xfrm>
            <a:off x="7665478" y="2209800"/>
            <a:ext cx="1525117" cy="1143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600"/>
              </a:lnSpc>
              <a:spcBef>
                <a:spcPts val="0"/>
              </a:spcBef>
            </a:pPr>
            <a:r>
              <a:rPr lang="en-GB" altLang="it-IT" sz="1600" b="1" dirty="0" smtClean="0">
                <a:solidFill>
                  <a:srgbClr val="BC005E"/>
                </a:solidFill>
                <a:latin typeface="Calibri" pitchFamily="34" charset="0"/>
              </a:rPr>
              <a:t>ESG 2015</a:t>
            </a:r>
          </a:p>
          <a:p>
            <a:pPr algn="ctr" eaLnBrk="1" hangingPunct="1">
              <a:lnSpc>
                <a:spcPts val="1600"/>
              </a:lnSpc>
              <a:spcBef>
                <a:spcPts val="0"/>
              </a:spcBef>
            </a:pPr>
            <a:r>
              <a:rPr lang="en-GB" altLang="it-IT" sz="1600" dirty="0" smtClean="0">
                <a:solidFill>
                  <a:srgbClr val="BC005E"/>
                </a:solidFill>
                <a:latin typeface="Calibri" pitchFamily="34" charset="0"/>
              </a:rPr>
              <a:t>European Standards and Guidel</a:t>
            </a:r>
            <a:r>
              <a:rPr lang="en-GB" altLang="it-IT" sz="1600" dirty="0" smtClean="0">
                <a:solidFill>
                  <a:srgbClr val="B4005A"/>
                </a:solidFill>
                <a:latin typeface="Calibri" pitchFamily="34" charset="0"/>
              </a:rPr>
              <a:t>ines</a:t>
            </a:r>
            <a:endParaRPr lang="en-GB" altLang="it-IT" sz="1600" dirty="0">
              <a:solidFill>
                <a:srgbClr val="B4005A"/>
              </a:solidFill>
              <a:latin typeface="Calibri" pitchFamily="34" charset="0"/>
            </a:endParaRPr>
          </a:p>
          <a:p>
            <a:pPr algn="ctr" eaLnBrk="1" hangingPunct="1">
              <a:lnSpc>
                <a:spcPts val="1800"/>
              </a:lnSpc>
              <a:spcBef>
                <a:spcPts val="0"/>
              </a:spcBef>
            </a:pPr>
            <a:endParaRPr lang="en-GB" altLang="it-IT" sz="16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4" name="Text Box 35"/>
          <p:cNvSpPr txBox="1">
            <a:spLocks noChangeArrowheads="1"/>
          </p:cNvSpPr>
          <p:nvPr/>
        </p:nvSpPr>
        <p:spPr bwMode="auto">
          <a:xfrm>
            <a:off x="3276600" y="1349514"/>
            <a:ext cx="16446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600"/>
              </a:lnSpc>
              <a:spcBef>
                <a:spcPts val="0"/>
              </a:spcBef>
            </a:pPr>
            <a:r>
              <a:rPr lang="en-GB" altLang="it-IT" sz="1600" b="1" dirty="0" smtClean="0">
                <a:solidFill>
                  <a:srgbClr val="000000"/>
                </a:solidFill>
                <a:latin typeface="Calibri" pitchFamily="34" charset="0"/>
              </a:rPr>
              <a:t>EQAR</a:t>
            </a:r>
          </a:p>
          <a:p>
            <a:pPr algn="ctr" eaLnBrk="1" hangingPunct="1">
              <a:lnSpc>
                <a:spcPts val="1600"/>
              </a:lnSpc>
              <a:spcBef>
                <a:spcPts val="0"/>
              </a:spcBef>
            </a:pPr>
            <a:r>
              <a:rPr lang="en-GB" altLang="it-IT" sz="1600" dirty="0" smtClean="0">
                <a:solidFill>
                  <a:srgbClr val="000000"/>
                </a:solidFill>
                <a:latin typeface="Calibri" pitchFamily="34" charset="0"/>
              </a:rPr>
              <a:t>European QA Register</a:t>
            </a:r>
          </a:p>
        </p:txBody>
      </p:sp>
    </p:spTree>
    <p:extLst>
      <p:ext uri="{BB962C8B-B14F-4D97-AF65-F5344CB8AC3E}">
        <p14:creationId xmlns="" xmlns:p14="http://schemas.microsoft.com/office/powerpoint/2010/main" val="231469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7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5845175"/>
            <a:ext cx="9144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sz="2000" i="1" kern="0" dirty="0">
                <a:solidFill>
                  <a:srgbClr val="0066FF"/>
                </a:solidFill>
                <a:latin typeface="Arial"/>
                <a:cs typeface="Arial"/>
              </a:rPr>
              <a:t/>
            </a:r>
            <a:br>
              <a:rPr lang="it-IT" sz="2000" i="1" kern="0" dirty="0">
                <a:solidFill>
                  <a:srgbClr val="0066FF"/>
                </a:solidFill>
                <a:latin typeface="Arial"/>
                <a:cs typeface="Arial"/>
              </a:rPr>
            </a:br>
            <a:r>
              <a:rPr lang="it-IT" sz="2000" i="1" kern="0" dirty="0">
                <a:solidFill>
                  <a:srgbClr val="0066FF"/>
                </a:solidFill>
                <a:latin typeface="Arial"/>
                <a:cs typeface="Arial"/>
              </a:rPr>
              <a:t> </a:t>
            </a:r>
            <a:r>
              <a:rPr lang="it-IT" sz="2000" kern="0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it-IT" sz="2000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it-IT" sz="2000" kern="0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it-IT" sz="2000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it-IT" sz="2000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it-IT" sz="2000" i="1" kern="0" dirty="0">
                <a:solidFill>
                  <a:srgbClr val="0066FF"/>
                </a:solidFill>
                <a:latin typeface="Arial"/>
                <a:cs typeface="Arial"/>
              </a:rPr>
              <a:t/>
            </a:r>
            <a:br>
              <a:rPr lang="it-IT" sz="2000" i="1" kern="0" dirty="0">
                <a:solidFill>
                  <a:srgbClr val="0066FF"/>
                </a:solidFill>
                <a:latin typeface="Arial"/>
                <a:cs typeface="Arial"/>
              </a:rPr>
            </a:br>
            <a:r>
              <a:rPr lang="it-IT" sz="2000" i="1" kern="0" dirty="0">
                <a:solidFill>
                  <a:srgbClr val="0066FF"/>
                </a:solidFill>
                <a:latin typeface="Arial"/>
                <a:cs typeface="Arial"/>
              </a:rPr>
              <a:t>	</a:t>
            </a:r>
            <a:r>
              <a:rPr lang="it-IT" sz="4000" kern="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</a:p>
        </p:txBody>
      </p:sp>
      <p:pic>
        <p:nvPicPr>
          <p:cNvPr id="73731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219200" cy="476250"/>
          </a:xfrm>
        </p:spPr>
        <p:txBody>
          <a:bodyPr/>
          <a:lstStyle/>
          <a:p>
            <a:pPr algn="ctr">
              <a:defRPr/>
            </a:pPr>
            <a:fld id="{09A74CD4-797B-4F3E-A2AD-03BE25B56776}" type="slidenum">
              <a:rPr lang="it-IT" sz="180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itchFamily="34" charset="0"/>
              </a:rPr>
              <a:pPr algn="ctr">
                <a:defRPr/>
              </a:pPr>
              <a:t>6</a:t>
            </a:fld>
            <a:endParaRPr lang="it-IT" sz="1800" dirty="0">
              <a:solidFill>
                <a:srgbClr val="000000">
                  <a:lumMod val="75000"/>
                  <a:lumOff val="25000"/>
                </a:srgbClr>
              </a:solidFill>
              <a:latin typeface="Calibri" pitchFamily="34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14600"/>
            <a:ext cx="41910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1028700" y="182562"/>
            <a:ext cx="55245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2800" b="1" kern="0" dirty="0" smtClean="0">
                <a:solidFill>
                  <a:srgbClr val="000000"/>
                </a:solidFill>
                <a:latin typeface="Calibri" pitchFamily="34" charset="0"/>
                <a:cs typeface="Arial"/>
              </a:rPr>
              <a:t>Attività di AVEPRO 2007-2017 </a:t>
            </a:r>
            <a:r>
              <a:rPr lang="it-IT" kern="0" dirty="0" smtClean="0">
                <a:solidFill>
                  <a:srgbClr val="000000"/>
                </a:solidFill>
                <a:latin typeface="Calibri" pitchFamily="34" charset="0"/>
                <a:cs typeface="Arial"/>
              </a:rPr>
              <a:t> </a:t>
            </a: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371600" y="1440597"/>
            <a:ext cx="3657600" cy="5188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FRANCIA</a:t>
            </a: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  <a:sym typeface="Wingdings 3"/>
              </a:rPr>
              <a:t> - </a:t>
            </a: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12 Facoltà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LITUANIA -</a:t>
            </a: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  <a:sym typeface="Wingdings 3"/>
              </a:rPr>
              <a:t> </a:t>
            </a: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1 Facoltà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AUSTRIA - 3 Facoltà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FRANCIA - 1 Facoltà + 1 ISSR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ITALIA - </a:t>
            </a: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  <a:sym typeface="Wingdings 3"/>
              </a:rPr>
              <a:t>5</a:t>
            </a: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 Facoltà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ROMA - </a:t>
            </a: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  <a:sym typeface="Wingdings 3"/>
              </a:rPr>
              <a:t>11</a:t>
            </a: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 Facoltà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SPAGNA- 1 Facoltà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ITALIA - 4 Facoltà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ROMA - 23 Facoltà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IRLANDA -</a:t>
            </a: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  <a:sym typeface="Wingdings 3"/>
              </a:rPr>
              <a:t> </a:t>
            </a: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1 Facoltà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LITUANIA - 1 Facoltà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SLOVACCHIA - 1 Facoltà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ROMA - 8 Facoltà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AUSTRIA - 1 Facoltà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FRANCIA - 1 Facoltà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LITUANIA - Seminari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PORTOGALLO - 1 Facoltà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it-IT" sz="2000" b="1" kern="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it-IT" sz="2000" i="1" kern="0" dirty="0" smtClean="0">
              <a:solidFill>
                <a:srgbClr val="000000"/>
              </a:solidFill>
              <a:latin typeface="Calibri" pitchFamily="34" charset="0"/>
              <a:cs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it-IT" sz="2000" b="1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it-IT" sz="2000" b="1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990600" y="914400"/>
            <a:ext cx="3048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200" b="1" kern="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100" b="1" kern="0" dirty="0" smtClean="0">
                <a:solidFill>
                  <a:srgbClr val="0000FF"/>
                </a:solidFill>
                <a:latin typeface="Calibri" pitchFamily="34" charset="0"/>
              </a:rPr>
              <a:t>VALUTAZIONI ESTERNE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457200" y="1440596"/>
            <a:ext cx="1676400" cy="5188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000" b="1" kern="0" dirty="0" smtClean="0">
                <a:solidFill>
                  <a:srgbClr val="000000"/>
                </a:solidFill>
                <a:latin typeface="Calibri" pitchFamily="34" charset="0"/>
              </a:rPr>
              <a:t>2011  </a:t>
            </a:r>
            <a:r>
              <a:rPr lang="en-US" sz="2000" b="1" kern="0" dirty="0" smtClean="0">
                <a:solidFill>
                  <a:srgbClr val="000000"/>
                </a:solidFill>
                <a:latin typeface="Calibri" pitchFamily="34" charset="0"/>
                <a:sym typeface="Wingdings 3"/>
              </a:rPr>
              <a:t></a:t>
            </a:r>
            <a:endParaRPr lang="en-US" sz="2000" b="1" kern="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000" b="1" kern="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000" b="1" kern="0" dirty="0" smtClean="0">
                <a:solidFill>
                  <a:srgbClr val="000000"/>
                </a:solidFill>
                <a:latin typeface="Calibri" pitchFamily="34" charset="0"/>
              </a:rPr>
              <a:t>2012  </a:t>
            </a:r>
            <a:r>
              <a:rPr lang="en-US" sz="2000" b="1" kern="0" dirty="0" smtClean="0">
                <a:solidFill>
                  <a:srgbClr val="000000"/>
                </a:solidFill>
                <a:latin typeface="Calibri" pitchFamily="34" charset="0"/>
                <a:sym typeface="Wingdings 3"/>
              </a:rPr>
              <a:t></a:t>
            </a:r>
            <a:endParaRPr lang="en-US" sz="2000" b="1" kern="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000" b="1" kern="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000" b="1" kern="0" dirty="0" smtClean="0">
                <a:solidFill>
                  <a:srgbClr val="000000"/>
                </a:solidFill>
                <a:latin typeface="Calibri" pitchFamily="34" charset="0"/>
              </a:rPr>
              <a:t>2013  </a:t>
            </a:r>
            <a:r>
              <a:rPr lang="en-US" sz="2000" b="1" kern="0" dirty="0" smtClean="0">
                <a:solidFill>
                  <a:srgbClr val="000000"/>
                </a:solidFill>
                <a:latin typeface="Calibri" pitchFamily="34" charset="0"/>
                <a:sym typeface="Wingdings 3"/>
              </a:rPr>
              <a:t></a:t>
            </a:r>
            <a:endParaRPr lang="en-US" sz="2000" b="1" kern="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000" b="1" kern="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000" b="1" kern="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Tx/>
              <a:buAutoNum type="arabicPlain" startAt="2014"/>
            </a:pPr>
            <a:r>
              <a:rPr lang="en-US" sz="2000" b="1" kern="0" dirty="0" smtClean="0">
                <a:solidFill>
                  <a:srgbClr val="000000"/>
                </a:solidFill>
                <a:latin typeface="Calibri" pitchFamily="34" charset="0"/>
                <a:sym typeface="Wingdings 3"/>
              </a:rPr>
              <a:t>  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Tx/>
              <a:buAutoNum type="arabicPlain" startAt="2014"/>
            </a:pPr>
            <a:endParaRPr lang="en-US" sz="2000" b="1" kern="0" dirty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Tx/>
              <a:buAutoNum type="arabicPlain" startAt="2014"/>
            </a:pPr>
            <a:endParaRPr lang="en-US" sz="20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Tx/>
              <a:buAutoNum type="arabicPlain" startAt="2014"/>
            </a:pPr>
            <a:endParaRPr lang="en-US" sz="2000" b="1" kern="0" dirty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Tx/>
              <a:buAutoNum type="arabicPlain" startAt="2014"/>
            </a:pPr>
            <a:endParaRPr lang="en-US" sz="20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Tx/>
              <a:buAutoNum type="arabicPlain" startAt="2014"/>
            </a:pPr>
            <a:r>
              <a:rPr lang="en-US" sz="2000" b="1" kern="0" dirty="0">
                <a:solidFill>
                  <a:srgbClr val="000000"/>
                </a:solidFill>
                <a:latin typeface="Calibri" pitchFamily="34" charset="0"/>
                <a:sym typeface="Wingdings 3"/>
              </a:rPr>
              <a:t> </a:t>
            </a:r>
            <a:r>
              <a:rPr lang="en-US" sz="2000" b="1" kern="0" dirty="0" smtClean="0">
                <a:solidFill>
                  <a:srgbClr val="000000"/>
                </a:solidFill>
                <a:latin typeface="Calibri" pitchFamily="34" charset="0"/>
                <a:sym typeface="Wingdings 3"/>
              </a:rPr>
              <a:t>  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Tx/>
              <a:buAutoNum type="arabicPlain" startAt="2014"/>
            </a:pPr>
            <a:endParaRPr lang="en-US" sz="2000" b="1" kern="0" dirty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Tx/>
              <a:buAutoNum type="arabicPlain" startAt="2014"/>
            </a:pPr>
            <a:endParaRPr lang="en-US" sz="20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Tx/>
              <a:buAutoNum type="arabicPlain" startAt="2014"/>
            </a:pPr>
            <a:endParaRPr lang="en-US" sz="2000" b="1" kern="0" dirty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Tx/>
              <a:buAutoNum type="arabicPlain" startAt="2014"/>
            </a:pPr>
            <a:endParaRPr lang="en-US" sz="20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000" i="1" kern="0" dirty="0" smtClean="0">
              <a:solidFill>
                <a:srgbClr val="000000"/>
              </a:solidFill>
              <a:latin typeface="Calibri" pitchFamily="34" charset="0"/>
              <a:cs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it-IT" sz="2000" b="1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it-IT" sz="2000" b="1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5257798" y="3802797"/>
            <a:ext cx="3505202" cy="30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ROMA - 7 Facoltà + 4 Istituti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POLONIA – 1 Facoltà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PORTOGALLO – 1 Facoltà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ROMA – 4 Facoltà </a:t>
            </a:r>
            <a:r>
              <a:rPr lang="it-IT" sz="2000" kern="0" dirty="0" smtClean="0">
                <a:solidFill>
                  <a:srgbClr val="000000"/>
                </a:solidFill>
                <a:latin typeface="Calibri" pitchFamily="34" charset="0"/>
              </a:rPr>
              <a:t>(in corso)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2000" b="1" kern="0" dirty="0" smtClean="0">
                <a:solidFill>
                  <a:srgbClr val="000000"/>
                </a:solidFill>
                <a:latin typeface="Calibri" pitchFamily="34" charset="0"/>
              </a:rPr>
              <a:t>SPAGNA – 23 Facoltà </a:t>
            </a:r>
            <a:r>
              <a:rPr lang="it-IT" sz="2000" kern="0" dirty="0" smtClean="0">
                <a:solidFill>
                  <a:srgbClr val="000000"/>
                </a:solidFill>
                <a:latin typeface="Calibri" pitchFamily="34" charset="0"/>
              </a:rPr>
              <a:t>(in corso)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it-IT" sz="2000" i="1" kern="0" dirty="0" smtClean="0">
              <a:solidFill>
                <a:srgbClr val="000000"/>
              </a:solidFill>
              <a:latin typeface="Calibri" pitchFamily="34" charset="0"/>
              <a:cs typeface="Arial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4343400" y="3813095"/>
            <a:ext cx="1676400" cy="248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lnSpc>
                <a:spcPct val="80000"/>
              </a:lnSpc>
              <a:spcBef>
                <a:spcPct val="20000"/>
              </a:spcBef>
              <a:buAutoNum type="arabicPlain" startAt="2016"/>
            </a:pPr>
            <a:r>
              <a:rPr lang="en-US" sz="2000" b="1" kern="0" dirty="0">
                <a:solidFill>
                  <a:srgbClr val="000000"/>
                </a:solidFill>
                <a:latin typeface="Calibri" pitchFamily="34" charset="0"/>
                <a:sym typeface="Wingdings 3"/>
              </a:rPr>
              <a:t>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AutoNum type="arabicPlain" startAt="2016"/>
            </a:pPr>
            <a:endParaRPr lang="en-US" sz="20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AutoNum type="arabicPlain" startAt="2016"/>
            </a:pPr>
            <a:endParaRPr lang="en-US" sz="2000" b="1" kern="0" dirty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Tx/>
              <a:buAutoNum type="arabicPlain" startAt="2016"/>
            </a:pPr>
            <a:r>
              <a:rPr lang="en-US" sz="2000" b="1" kern="0" dirty="0">
                <a:solidFill>
                  <a:srgbClr val="000000"/>
                </a:solidFill>
                <a:latin typeface="Calibri" pitchFamily="34" charset="0"/>
                <a:sym typeface="Wingdings 3"/>
              </a:rPr>
              <a:t> 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AutoNum type="arabicPlain" startAt="2016"/>
            </a:pPr>
            <a:endParaRPr lang="en-US" sz="2000" b="1" kern="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000" i="1" kern="0" dirty="0" smtClean="0">
              <a:solidFill>
                <a:srgbClr val="000000"/>
              </a:solidFill>
              <a:latin typeface="Calibri" pitchFamily="34" charset="0"/>
              <a:cs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it-IT" sz="2000" b="1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it-IT" sz="2000" b="1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4" name="Ovale 23"/>
          <p:cNvSpPr>
            <a:spLocks/>
          </p:cNvSpPr>
          <p:nvPr/>
        </p:nvSpPr>
        <p:spPr>
          <a:xfrm>
            <a:off x="4724400" y="1508400"/>
            <a:ext cx="1692000" cy="1692000"/>
          </a:xfrm>
          <a:prstGeom prst="ellipse">
            <a:avLst/>
          </a:prstGeom>
          <a:solidFill>
            <a:srgbClr val="FFCD2D"/>
          </a:solidFill>
          <a:ln w="3175">
            <a:noFill/>
            <a:prstDash val="sysDash"/>
          </a:ln>
          <a:effectLst>
            <a:outerShdw blurRad="50800" dist="50800" dir="2700000" algn="t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27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FF"/>
              </a:solidFill>
            </a:endParaRPr>
          </a:p>
        </p:txBody>
      </p:sp>
      <p:sp>
        <p:nvSpPr>
          <p:cNvPr id="25" name="Ovale 24"/>
          <p:cNvSpPr>
            <a:spLocks/>
          </p:cNvSpPr>
          <p:nvPr/>
        </p:nvSpPr>
        <p:spPr>
          <a:xfrm>
            <a:off x="6686999" y="1480200"/>
            <a:ext cx="1692000" cy="1692000"/>
          </a:xfrm>
          <a:prstGeom prst="ellipse">
            <a:avLst/>
          </a:prstGeom>
          <a:solidFill>
            <a:srgbClr val="92D050"/>
          </a:solidFill>
          <a:ln w="3175">
            <a:noFill/>
            <a:prstDash val="sysDash"/>
          </a:ln>
          <a:effectLst>
            <a:outerShdw blurRad="50800" dist="50800" dir="2700000" algn="t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27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FF"/>
              </a:solidFill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4724400" y="1929973"/>
            <a:ext cx="1676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it-IT" sz="2400" b="1" kern="0" dirty="0" smtClean="0">
                <a:ln w="9525" cmpd="sng">
                  <a:noFill/>
                  <a:prstDash val="solid"/>
                </a:ln>
                <a:solidFill>
                  <a:srgbClr val="0000FF"/>
                </a:solidFill>
                <a:latin typeface="Calibri" pitchFamily="34" charset="0"/>
              </a:rPr>
              <a:t>111</a:t>
            </a:r>
          </a:p>
          <a:p>
            <a:pPr algn="ctr">
              <a:spcBef>
                <a:spcPts val="0"/>
              </a:spcBef>
            </a:pPr>
            <a:r>
              <a:rPr lang="it-IT" sz="2000" b="1" kern="0" dirty="0" smtClean="0">
                <a:ln w="9525" cmpd="sng">
                  <a:noFill/>
                  <a:prstDash val="solid"/>
                </a:ln>
                <a:solidFill>
                  <a:srgbClr val="0000FF"/>
                </a:solidFill>
                <a:latin typeface="Calibri" pitchFamily="34" charset="0"/>
              </a:rPr>
              <a:t>FACOLTÀ</a:t>
            </a:r>
            <a:endParaRPr lang="en-US" sz="2000" b="1" kern="0" dirty="0" smtClean="0">
              <a:ln w="9525" cmpd="sng">
                <a:noFill/>
                <a:prstDash val="solid"/>
              </a:ln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6629400" y="1861200"/>
            <a:ext cx="1828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it-IT" sz="2400" b="1" kern="0" dirty="0" smtClean="0">
                <a:ln w="9525" cmpd="sng">
                  <a:noFill/>
                  <a:prstDash val="solid"/>
                </a:ln>
                <a:solidFill>
                  <a:srgbClr val="0000FF"/>
                </a:solidFill>
                <a:latin typeface="Calibri" pitchFamily="34" charset="0"/>
              </a:rPr>
              <a:t>55</a:t>
            </a:r>
          </a:p>
          <a:p>
            <a:pPr algn="ctr">
              <a:spcBef>
                <a:spcPts val="0"/>
              </a:spcBef>
            </a:pPr>
            <a:r>
              <a:rPr lang="it-IT" sz="2000" b="1" kern="0" dirty="0" smtClean="0">
                <a:ln w="9525" cmpd="sng">
                  <a:noFill/>
                  <a:prstDash val="solid"/>
                </a:ln>
                <a:solidFill>
                  <a:srgbClr val="0000FF"/>
                </a:solidFill>
                <a:latin typeface="Calibri" pitchFamily="34" charset="0"/>
              </a:rPr>
              <a:t>ISTITUZIONI</a:t>
            </a:r>
            <a:endParaRPr lang="en-US" sz="2000" b="1" kern="0" dirty="0" smtClean="0">
              <a:ln w="9525" cmpd="sng">
                <a:noFill/>
                <a:prstDash val="solid"/>
              </a:ln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627596" y="964287"/>
            <a:ext cx="4587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ts val="2400"/>
              </a:lnSpc>
              <a:spcBef>
                <a:spcPts val="0"/>
              </a:spcBef>
              <a:defRPr/>
            </a:pPr>
            <a:r>
              <a:rPr lang="it-IT" sz="2400" b="1" kern="0" dirty="0">
                <a:solidFill>
                  <a:srgbClr val="000000"/>
                </a:solidFill>
                <a:latin typeface="Calibri" pitchFamily="34" charset="0"/>
                <a:sym typeface="Wingdings 3"/>
              </a:rPr>
              <a:t></a:t>
            </a:r>
          </a:p>
        </p:txBody>
      </p:sp>
      <p:sp>
        <p:nvSpPr>
          <p:cNvPr id="30" name="Ovale 29"/>
          <p:cNvSpPr>
            <a:spLocks noChangeAspect="1"/>
          </p:cNvSpPr>
          <p:nvPr/>
        </p:nvSpPr>
        <p:spPr>
          <a:xfrm>
            <a:off x="609600" y="276810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360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ttangolo 42"/>
          <p:cNvSpPr/>
          <p:nvPr/>
        </p:nvSpPr>
        <p:spPr>
          <a:xfrm>
            <a:off x="2370723" y="1189112"/>
            <a:ext cx="4601577" cy="1120534"/>
          </a:xfrm>
          <a:prstGeom prst="rect">
            <a:avLst/>
          </a:prstGeom>
          <a:solidFill>
            <a:srgbClr val="FFFF66">
              <a:alpha val="8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srgbClr val="FBD25F"/>
              </a:solidFill>
            </a:endParaRPr>
          </a:p>
        </p:txBody>
      </p:sp>
      <p:pic>
        <p:nvPicPr>
          <p:cNvPr id="73731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Rettangolo 39"/>
          <p:cNvSpPr/>
          <p:nvPr/>
        </p:nvSpPr>
        <p:spPr>
          <a:xfrm>
            <a:off x="6400800" y="4419600"/>
            <a:ext cx="2143125" cy="1734613"/>
          </a:xfrm>
          <a:prstGeom prst="rect">
            <a:avLst/>
          </a:prstGeom>
          <a:solidFill>
            <a:srgbClr val="9BFF55">
              <a:alpha val="8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srgbClr val="FBD25F"/>
              </a:solidFill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76200" y="4410099"/>
            <a:ext cx="2743201" cy="1770272"/>
          </a:xfrm>
          <a:prstGeom prst="rect">
            <a:avLst/>
          </a:prstGeom>
          <a:solidFill>
            <a:srgbClr val="99FFCC">
              <a:alpha val="8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srgbClr val="FBD25F"/>
              </a:solidFill>
            </a:endParaRPr>
          </a:p>
        </p:txBody>
      </p:sp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219200" cy="476250"/>
          </a:xfrm>
        </p:spPr>
        <p:txBody>
          <a:bodyPr/>
          <a:lstStyle/>
          <a:p>
            <a:pPr algn="ctr">
              <a:defRPr/>
            </a:pPr>
            <a:fld id="{09A74CD4-797B-4F3E-A2AD-03BE25B56776}" type="slidenum">
              <a:rPr lang="it-IT" sz="180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itchFamily="34" charset="0"/>
              </a:rPr>
              <a:pPr algn="ctr">
                <a:defRPr/>
              </a:pPr>
              <a:t>7</a:t>
            </a:fld>
            <a:endParaRPr lang="it-IT" sz="1800" dirty="0">
              <a:solidFill>
                <a:srgbClr val="000000">
                  <a:lumMod val="75000"/>
                  <a:lumOff val="25000"/>
                </a:srgbClr>
              </a:solidFill>
              <a:latin typeface="Calibri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865460" y="152400"/>
            <a:ext cx="7097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>
                <a:solidFill>
                  <a:srgbClr val="008000"/>
                </a:solidFill>
                <a:latin typeface="Calibri" pitchFamily="34" charset="0"/>
                <a:cs typeface="Arial"/>
              </a:rPr>
              <a:t>GOVERNANCE dell’educazione superiore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76238" y="2457271"/>
            <a:ext cx="25193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0"/>
              </a:spcBef>
            </a:pPr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  <a:cs typeface="Arial"/>
              </a:rPr>
              <a:t>Politiche Nazionali</a:t>
            </a:r>
          </a:p>
          <a:p>
            <a:pPr algn="ctr" eaLnBrk="0" hangingPunct="0">
              <a:spcBef>
                <a:spcPts val="0"/>
              </a:spcBef>
            </a:pPr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  <a:cs typeface="Arial"/>
              </a:rPr>
              <a:t>/</a:t>
            </a:r>
          </a:p>
          <a:p>
            <a:pPr algn="ctr" eaLnBrk="0" hangingPunct="0">
              <a:spcBef>
                <a:spcPts val="0"/>
              </a:spcBef>
            </a:pPr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  <a:cs typeface="Arial"/>
              </a:rPr>
              <a:t>Politiche delle Istituzioni di Educazione Superiore</a:t>
            </a:r>
          </a:p>
        </p:txBody>
      </p:sp>
      <p:grpSp>
        <p:nvGrpSpPr>
          <p:cNvPr id="9" name="Group 22"/>
          <p:cNvGrpSpPr>
            <a:grpSpLocks/>
          </p:cNvGrpSpPr>
          <p:nvPr/>
        </p:nvGrpSpPr>
        <p:grpSpPr bwMode="auto">
          <a:xfrm>
            <a:off x="3352800" y="3257550"/>
            <a:ext cx="609600" cy="685800"/>
            <a:chOff x="1776" y="2304"/>
            <a:chExt cx="384" cy="432"/>
          </a:xfrm>
        </p:grpSpPr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1776" y="2352"/>
              <a:ext cx="144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V="1">
              <a:off x="1872" y="2304"/>
              <a:ext cx="288" cy="43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it-IT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334000" y="2528373"/>
            <a:ext cx="3276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ts val="0"/>
              </a:spcBef>
            </a:pPr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  <a:cs typeface="Arial"/>
              </a:rPr>
              <a:t>Opportunità di valutazione</a:t>
            </a:r>
          </a:p>
          <a:p>
            <a:pPr algn="ctr" eaLnBrk="0" hangingPunct="0">
              <a:spcBef>
                <a:spcPts val="0"/>
              </a:spcBef>
            </a:pPr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  <a:cs typeface="Arial"/>
              </a:rPr>
              <a:t>/</a:t>
            </a:r>
          </a:p>
          <a:p>
            <a:pPr algn="ctr" eaLnBrk="0" hangingPunct="0">
              <a:spcBef>
                <a:spcPts val="0"/>
              </a:spcBef>
            </a:pPr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  <a:cs typeface="Arial"/>
              </a:rPr>
              <a:t>Valutazione della Qualità</a:t>
            </a:r>
          </a:p>
        </p:txBody>
      </p:sp>
      <p:grpSp>
        <p:nvGrpSpPr>
          <p:cNvPr id="14" name="Group 23"/>
          <p:cNvGrpSpPr>
            <a:grpSpLocks/>
          </p:cNvGrpSpPr>
          <p:nvPr/>
        </p:nvGrpSpPr>
        <p:grpSpPr bwMode="auto">
          <a:xfrm>
            <a:off x="5257800" y="3276600"/>
            <a:ext cx="609600" cy="609600"/>
            <a:chOff x="3024" y="2256"/>
            <a:chExt cx="384" cy="384"/>
          </a:xfrm>
        </p:grpSpPr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H="1">
              <a:off x="3264" y="2304"/>
              <a:ext cx="144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>
              <a:off x="3024" y="2256"/>
              <a:ext cx="288" cy="3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it-IT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3200400" y="5334000"/>
            <a:ext cx="2667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  <a:cs typeface="Arial"/>
              </a:rPr>
              <a:t>Valutazione interna</a:t>
            </a:r>
          </a:p>
          <a:p>
            <a:pPr algn="ctr" eaLnBrk="0" hangingPunct="0"/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  <a:cs typeface="Arial"/>
              </a:rPr>
              <a:t>/</a:t>
            </a:r>
          </a:p>
          <a:p>
            <a:pPr algn="ctr" eaLnBrk="0" hangingPunct="0"/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  <a:cs typeface="Arial"/>
              </a:rPr>
              <a:t>Valutazione esterna</a:t>
            </a:r>
          </a:p>
        </p:txBody>
      </p:sp>
      <p:grpSp>
        <p:nvGrpSpPr>
          <p:cNvPr id="18" name="Group 24"/>
          <p:cNvGrpSpPr>
            <a:grpSpLocks/>
          </p:cNvGrpSpPr>
          <p:nvPr/>
        </p:nvGrpSpPr>
        <p:grpSpPr bwMode="auto">
          <a:xfrm>
            <a:off x="4114800" y="4953000"/>
            <a:ext cx="838200" cy="457200"/>
            <a:chOff x="2304" y="3216"/>
            <a:chExt cx="528" cy="288"/>
          </a:xfrm>
        </p:grpSpPr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2592" y="3312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2304" y="3216"/>
              <a:ext cx="52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it-IT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4572000" y="1703352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b="1" i="1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  <a:cs typeface="Arial"/>
              </a:rPr>
              <a:t>Politiche</a:t>
            </a:r>
            <a:r>
              <a:rPr lang="en-GB" b="1" i="1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  <a:cs typeface="Arial"/>
              </a:rPr>
              <a:t> </a:t>
            </a:r>
            <a:r>
              <a:rPr lang="it-IT" b="1" i="1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  <a:cs typeface="Arial"/>
              </a:rPr>
              <a:t>Naziona</a:t>
            </a:r>
            <a:r>
              <a:rPr lang="it-IT" b="1" i="1" dirty="0">
                <a:solidFill>
                  <a:srgbClr val="000000"/>
                </a:solidFill>
                <a:latin typeface="Arial"/>
                <a:ea typeface="ＭＳ Ｐゴシック" charset="-128"/>
                <a:cs typeface="Arial"/>
              </a:rPr>
              <a:t>li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 rot="18287269">
            <a:off x="2429669" y="2902744"/>
            <a:ext cx="160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dirty="0">
                <a:solidFill>
                  <a:srgbClr val="000000"/>
                </a:solidFill>
                <a:latin typeface="Calibri" pitchFamily="34" charset="0"/>
                <a:cs typeface="Arial"/>
              </a:rPr>
              <a:t>Abilitazione</a:t>
            </a: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 flipH="1">
            <a:off x="3641725" y="2209800"/>
            <a:ext cx="381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2574925" y="3810000"/>
            <a:ext cx="304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2438400" y="1295400"/>
            <a:ext cx="458252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200" b="1" dirty="0" smtClean="0">
                <a:solidFill>
                  <a:srgbClr val="0000FF"/>
                </a:solidFill>
                <a:latin typeface="Calibri" pitchFamily="34" charset="0"/>
                <a:ea typeface="ＭＳ Ｐゴシック" charset="-128"/>
                <a:cs typeface="Arial"/>
              </a:rPr>
              <a:t> </a:t>
            </a:r>
            <a:r>
              <a:rPr lang="it-IT" sz="2200" b="1" dirty="0" err="1" smtClean="0">
                <a:solidFill>
                  <a:srgbClr val="0000FF"/>
                </a:solidFill>
                <a:latin typeface="Calibri" pitchFamily="34" charset="0"/>
                <a:ea typeface="ＭＳ Ｐゴシック" charset="-128"/>
                <a:cs typeface="Arial"/>
              </a:rPr>
              <a:t>Segr</a:t>
            </a:r>
            <a:r>
              <a:rPr lang="it-IT" sz="2200" b="1" dirty="0" smtClean="0">
                <a:solidFill>
                  <a:srgbClr val="0000FF"/>
                </a:solidFill>
                <a:latin typeface="Calibri" pitchFamily="34" charset="0"/>
                <a:ea typeface="ＭＳ Ｐゴシック" charset="-128"/>
                <a:cs typeface="Arial"/>
              </a:rPr>
              <a:t>. Stato -  CEC -  </a:t>
            </a:r>
            <a:r>
              <a:rPr lang="it-IT" sz="2200" b="1" dirty="0" err="1" smtClean="0">
                <a:solidFill>
                  <a:srgbClr val="0000FF"/>
                </a:solidFill>
                <a:latin typeface="Calibri" pitchFamily="34" charset="0"/>
                <a:ea typeface="ＭＳ Ｐゴシック" charset="-128"/>
                <a:cs typeface="Arial"/>
              </a:rPr>
              <a:t>Conf</a:t>
            </a:r>
            <a:r>
              <a:rPr lang="it-IT" sz="2200" b="1" dirty="0" smtClean="0">
                <a:solidFill>
                  <a:srgbClr val="0000FF"/>
                </a:solidFill>
                <a:latin typeface="Calibri" pitchFamily="34" charset="0"/>
                <a:ea typeface="ＭＳ Ｐゴシック" charset="-128"/>
                <a:cs typeface="Arial"/>
              </a:rPr>
              <a:t>. Episcopali</a:t>
            </a:r>
            <a:endParaRPr lang="it-IT" sz="2200" b="1" dirty="0">
              <a:solidFill>
                <a:srgbClr val="0000FF"/>
              </a:solidFill>
              <a:latin typeface="Calibri" pitchFamily="34" charset="0"/>
              <a:ea typeface="ＭＳ Ｐゴシック" charset="-128"/>
              <a:cs typeface="Arial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4414316" y="505230"/>
            <a:ext cx="43024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008000"/>
                </a:solidFill>
                <a:latin typeface="Calibri" pitchFamily="34" charset="0"/>
                <a:cs typeface="Arial"/>
              </a:rPr>
              <a:t>e </a:t>
            </a:r>
            <a:r>
              <a:rPr lang="it-IT" sz="2800" b="1" dirty="0" smtClean="0">
                <a:solidFill>
                  <a:srgbClr val="008000"/>
                </a:solidFill>
                <a:latin typeface="Calibri" pitchFamily="34" charset="0"/>
                <a:cs typeface="Arial"/>
              </a:rPr>
              <a:t>SISTEMI NAZIONALI </a:t>
            </a:r>
            <a:r>
              <a:rPr lang="it-IT" sz="2800" b="1" dirty="0">
                <a:solidFill>
                  <a:srgbClr val="008000"/>
                </a:solidFill>
                <a:latin typeface="Calibri" pitchFamily="34" charset="0"/>
                <a:cs typeface="Arial"/>
              </a:rPr>
              <a:t>di QA</a:t>
            </a:r>
          </a:p>
        </p:txBody>
      </p:sp>
      <p:sp>
        <p:nvSpPr>
          <p:cNvPr id="30" name="AutoShape 2"/>
          <p:cNvSpPr>
            <a:spLocks noChangeArrowheads="1"/>
          </p:cNvSpPr>
          <p:nvPr/>
        </p:nvSpPr>
        <p:spPr bwMode="auto">
          <a:xfrm>
            <a:off x="2474913" y="2044700"/>
            <a:ext cx="4251325" cy="3060700"/>
          </a:xfrm>
          <a:prstGeom prst="triangle">
            <a:avLst>
              <a:gd name="adj" fmla="val 50000"/>
            </a:avLst>
          </a:prstGeom>
          <a:noFill/>
          <a:ln w="508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36" name="Ovale 35"/>
          <p:cNvSpPr>
            <a:spLocks noChangeAspect="1"/>
          </p:cNvSpPr>
          <p:nvPr/>
        </p:nvSpPr>
        <p:spPr>
          <a:xfrm>
            <a:off x="457200" y="251796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4912518" y="1924930"/>
            <a:ext cx="19573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b="1" i="1" dirty="0" smtClean="0">
                <a:solidFill>
                  <a:srgbClr val="000000"/>
                </a:solidFill>
                <a:latin typeface="Calibri" pitchFamily="34" charset="0"/>
                <a:ea typeface="ＭＳ Ｐゴシック"/>
                <a:cs typeface="ＭＳ Ｐゴシック"/>
              </a:rPr>
              <a:t>e della Santa Sede</a:t>
            </a:r>
            <a:endParaRPr lang="it-IT" b="1" i="1" dirty="0">
              <a:solidFill>
                <a:srgbClr val="000000"/>
              </a:solidFill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-304800" y="4530804"/>
            <a:ext cx="3429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it-IT" sz="2200" b="1" spc="-100" dirty="0">
                <a:solidFill>
                  <a:srgbClr val="6600CC"/>
                </a:solidFill>
                <a:latin typeface="Calibri" pitchFamily="34" charset="0"/>
                <a:ea typeface="ＭＳ Ｐゴシック" charset="-128"/>
                <a:cs typeface="Arial" charset="0"/>
              </a:rPr>
              <a:t>Istituzioni di </a:t>
            </a:r>
            <a:r>
              <a:rPr lang="it-IT" sz="2200" b="1" spc="-100" dirty="0" smtClean="0">
                <a:solidFill>
                  <a:srgbClr val="6600CC"/>
                </a:solidFill>
                <a:latin typeface="Calibri" pitchFamily="34" charset="0"/>
                <a:ea typeface="ＭＳ Ｐゴシック" charset="-128"/>
                <a:cs typeface="Arial" charset="0"/>
              </a:rPr>
              <a:t>educazione 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it-IT" sz="2200" b="1" spc="-100" dirty="0" smtClean="0">
                <a:solidFill>
                  <a:srgbClr val="6600CC"/>
                </a:solidFill>
                <a:latin typeface="Calibri" pitchFamily="34" charset="0"/>
                <a:ea typeface="ＭＳ Ｐゴシック" charset="-128"/>
                <a:cs typeface="Arial" charset="0"/>
              </a:rPr>
              <a:t>Superiore 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it-IT" sz="2200" b="1" spc="-100" dirty="0" smtClean="0">
                <a:solidFill>
                  <a:srgbClr val="6600CC"/>
                </a:solidFill>
                <a:latin typeface="Calibri" pitchFamily="34" charset="0"/>
                <a:ea typeface="ＭＳ Ｐゴシック" charset="-128"/>
                <a:cs typeface="Arial" charset="0"/>
              </a:rPr>
              <a:t>(</a:t>
            </a:r>
            <a:r>
              <a:rPr lang="it-IT" sz="2200" b="1" spc="-100" dirty="0">
                <a:solidFill>
                  <a:srgbClr val="6600CC"/>
                </a:solidFill>
                <a:latin typeface="Calibri" pitchFamily="34" charset="0"/>
                <a:ea typeface="ＭＳ Ｐゴシック" charset="-128"/>
                <a:cs typeface="Arial" charset="0"/>
              </a:rPr>
              <a:t>Facoltà e ISSR)</a:t>
            </a: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228600" y="5650468"/>
            <a:ext cx="2667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</a:pPr>
            <a:r>
              <a:rPr lang="it-IT" b="1" i="1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  <a:cs typeface="Arial" charset="0"/>
              </a:rPr>
              <a:t>Autonomia istituzionale</a:t>
            </a:r>
            <a:endParaRPr lang="it-IT" b="1" dirty="0">
              <a:solidFill>
                <a:srgbClr val="000000"/>
              </a:solidFill>
              <a:latin typeface="Calibri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6781800" y="4522113"/>
            <a:ext cx="1752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</a:pPr>
            <a:r>
              <a:rPr lang="it-IT" sz="2200" b="1" dirty="0" smtClean="0">
                <a:solidFill>
                  <a:srgbClr val="FF0000"/>
                </a:solidFill>
                <a:latin typeface="Calibri" pitchFamily="34" charset="0"/>
                <a:ea typeface="ＭＳ Ｐゴシック" charset="-128"/>
                <a:cs typeface="Arial" charset="0"/>
              </a:rPr>
              <a:t>AGENZIE</a:t>
            </a:r>
            <a:endParaRPr lang="it-IT" sz="2200" b="1" dirty="0">
              <a:solidFill>
                <a:srgbClr val="FF0000"/>
              </a:solidFill>
              <a:latin typeface="Calibri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6772275" y="4895671"/>
            <a:ext cx="23717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it-IT" i="1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  <a:cs typeface="Arial" charset="0"/>
              </a:rPr>
              <a:t>Indipendenza di giudizio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it-IT" b="1" i="1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  <a:cs typeface="Arial" charset="0"/>
              </a:rPr>
              <a:t>Autonomia </a:t>
            </a:r>
            <a:endParaRPr lang="it-IT" b="1" i="1" dirty="0" smtClean="0">
              <a:solidFill>
                <a:srgbClr val="000000"/>
              </a:solidFill>
              <a:latin typeface="Calibri" pitchFamily="34" charset="0"/>
              <a:ea typeface="ＭＳ Ｐゴシック" charset="-128"/>
              <a:cs typeface="Arial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it-IT" b="1" i="1" dirty="0" smtClean="0">
                <a:solidFill>
                  <a:srgbClr val="000000"/>
                </a:solidFill>
                <a:latin typeface="Calibri" pitchFamily="34" charset="0"/>
                <a:ea typeface="ＭＳ Ｐゴシック" charset="-128"/>
                <a:cs typeface="Arial" charset="0"/>
              </a:rPr>
              <a:t>operativa</a:t>
            </a:r>
            <a:endParaRPr lang="it-IT" b="1" dirty="0">
              <a:solidFill>
                <a:srgbClr val="000000"/>
              </a:solidFill>
              <a:latin typeface="Calibri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516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45550"/>
            <a:ext cx="19050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31" name="Picture 2" descr="avepro_marchio_logo_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ttangolo 12"/>
          <p:cNvSpPr/>
          <p:nvPr/>
        </p:nvSpPr>
        <p:spPr>
          <a:xfrm>
            <a:off x="528936" y="3230293"/>
            <a:ext cx="7776864" cy="2713307"/>
          </a:xfrm>
          <a:prstGeom prst="rect">
            <a:avLst/>
          </a:prstGeom>
          <a:solidFill>
            <a:srgbClr val="B0F96D">
              <a:alpha val="60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219200" cy="476250"/>
          </a:xfrm>
        </p:spPr>
        <p:txBody>
          <a:bodyPr/>
          <a:lstStyle/>
          <a:p>
            <a:pPr algn="ctr">
              <a:defRPr/>
            </a:pPr>
            <a:fld id="{09A74CD4-797B-4F3E-A2AD-03BE25B56776}" type="slidenum">
              <a:rPr lang="it-IT" sz="180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itchFamily="34" charset="0"/>
              </a:rPr>
              <a:pPr algn="ctr">
                <a:defRPr/>
              </a:pPr>
              <a:t>8</a:t>
            </a:fld>
            <a:endParaRPr lang="it-IT" sz="1800" dirty="0">
              <a:solidFill>
                <a:srgbClr val="000000">
                  <a:lumMod val="75000"/>
                  <a:lumOff val="25000"/>
                </a:srgbClr>
              </a:solidFill>
              <a:latin typeface="Calibri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85800" y="1447800"/>
            <a:ext cx="74676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0"/>
              </a:spcBef>
            </a:pPr>
            <a:r>
              <a:rPr lang="it-IT" sz="2400" dirty="0" smtClean="0">
                <a:solidFill>
                  <a:srgbClr val="000000"/>
                </a:solidFill>
                <a:latin typeface="Calibri" pitchFamily="34" charset="0"/>
              </a:rPr>
              <a:t>Dopo un’attenta analisi si è convenuto sul fatto che la </a:t>
            </a:r>
            <a:r>
              <a:rPr lang="it-IT" sz="2400" b="1" dirty="0" smtClean="0">
                <a:solidFill>
                  <a:srgbClr val="000000"/>
                </a:solidFill>
                <a:latin typeface="Calibri" pitchFamily="34" charset="0"/>
              </a:rPr>
              <a:t>definizione di “qualità” </a:t>
            </a:r>
            <a:r>
              <a:rPr lang="it-IT" sz="2400" dirty="0" smtClean="0">
                <a:solidFill>
                  <a:srgbClr val="000000"/>
                </a:solidFill>
                <a:latin typeface="Calibri" pitchFamily="34" charset="0"/>
              </a:rPr>
              <a:t>maggiormente adeguata allo scopo dell’Agenzia fosse quella di:</a:t>
            </a:r>
          </a:p>
        </p:txBody>
      </p:sp>
      <p:sp>
        <p:nvSpPr>
          <p:cNvPr id="8" name="Rettangolo 7"/>
          <p:cNvSpPr/>
          <p:nvPr/>
        </p:nvSpPr>
        <p:spPr>
          <a:xfrm>
            <a:off x="1066800" y="3581400"/>
            <a:ext cx="723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it-IT" sz="2800" b="1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Corrispondenza con il fine </a:t>
            </a:r>
            <a:r>
              <a:rPr lang="it-IT" sz="28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(</a:t>
            </a:r>
            <a:r>
              <a:rPr lang="it-IT" sz="2800" b="1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scopo</a:t>
            </a:r>
            <a:r>
              <a:rPr lang="it-IT" sz="28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, </a:t>
            </a:r>
            <a:r>
              <a:rPr lang="it-IT" sz="2800" b="1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missione</a:t>
            </a:r>
            <a:r>
              <a:rPr lang="it-IT" sz="28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)</a:t>
            </a:r>
            <a:r>
              <a:rPr lang="it-IT" sz="2800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9" name="Rettangolo 8"/>
          <p:cNvSpPr/>
          <p:nvPr/>
        </p:nvSpPr>
        <p:spPr>
          <a:xfrm>
            <a:off x="1142999" y="4343400"/>
            <a:ext cx="70104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it-IT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Giudica la Qualità da quanto una attività o un servizio </a:t>
            </a:r>
            <a:r>
              <a:rPr lang="it-IT" sz="2800" b="1" dirty="0" smtClean="0">
                <a:solidFill>
                  <a:srgbClr val="000000"/>
                </a:solidFill>
                <a:latin typeface="Calibri" pitchFamily="34" charset="0"/>
              </a:rPr>
              <a:t>raggiunge lo scopo previsto</a:t>
            </a:r>
            <a:endParaRPr lang="it-IT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2616776" y="457200"/>
            <a:ext cx="38602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000" b="1" dirty="0" smtClean="0">
                <a:solidFill>
                  <a:srgbClr val="008000"/>
                </a:solidFill>
                <a:latin typeface="Calibri" pitchFamily="34" charset="0"/>
                <a:cs typeface="Arial" charset="0"/>
              </a:rPr>
              <a:t>Definizione di </a:t>
            </a:r>
            <a:r>
              <a:rPr lang="it-IT" sz="3000" b="1" dirty="0" smtClean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QUALITÀ</a:t>
            </a:r>
            <a:endParaRPr lang="it-IT" sz="300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8" name="Ovale 17"/>
          <p:cNvSpPr>
            <a:spLocks noChangeAspect="1"/>
          </p:cNvSpPr>
          <p:nvPr/>
        </p:nvSpPr>
        <p:spPr>
          <a:xfrm>
            <a:off x="2171333" y="553998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263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5845175"/>
            <a:ext cx="9144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sz="2000" i="1" kern="0" dirty="0">
                <a:solidFill>
                  <a:srgbClr val="0066FF"/>
                </a:solidFill>
                <a:latin typeface="Arial"/>
                <a:cs typeface="Arial"/>
              </a:rPr>
              <a:t/>
            </a:r>
            <a:br>
              <a:rPr lang="it-IT" sz="2000" i="1" kern="0" dirty="0">
                <a:solidFill>
                  <a:srgbClr val="0066FF"/>
                </a:solidFill>
                <a:latin typeface="Arial"/>
                <a:cs typeface="Arial"/>
              </a:rPr>
            </a:br>
            <a:r>
              <a:rPr lang="it-IT" sz="2000" i="1" kern="0" dirty="0">
                <a:solidFill>
                  <a:srgbClr val="0066FF"/>
                </a:solidFill>
                <a:latin typeface="Arial"/>
                <a:cs typeface="Arial"/>
              </a:rPr>
              <a:t> </a:t>
            </a:r>
            <a:r>
              <a:rPr lang="it-IT" sz="2000" kern="0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it-IT" sz="2000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it-IT" sz="2000" kern="0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it-IT" sz="2000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it-IT" sz="2000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it-IT" sz="2000" i="1" kern="0" dirty="0">
                <a:solidFill>
                  <a:srgbClr val="0066FF"/>
                </a:solidFill>
                <a:latin typeface="Arial"/>
                <a:cs typeface="Arial"/>
              </a:rPr>
              <a:t/>
            </a:r>
            <a:br>
              <a:rPr lang="it-IT" sz="2000" i="1" kern="0" dirty="0">
                <a:solidFill>
                  <a:srgbClr val="0066FF"/>
                </a:solidFill>
                <a:latin typeface="Arial"/>
                <a:cs typeface="Arial"/>
              </a:rPr>
            </a:br>
            <a:r>
              <a:rPr lang="it-IT" sz="2000" i="1" kern="0" dirty="0">
                <a:solidFill>
                  <a:srgbClr val="0066FF"/>
                </a:solidFill>
                <a:latin typeface="Arial"/>
                <a:cs typeface="Arial"/>
              </a:rPr>
              <a:t>	</a:t>
            </a:r>
            <a:r>
              <a:rPr lang="it-IT" sz="4000" kern="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</a:p>
        </p:txBody>
      </p:sp>
      <p:pic>
        <p:nvPicPr>
          <p:cNvPr id="73731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219200" cy="476250"/>
          </a:xfrm>
        </p:spPr>
        <p:txBody>
          <a:bodyPr/>
          <a:lstStyle/>
          <a:p>
            <a:pPr algn="ctr">
              <a:defRPr/>
            </a:pPr>
            <a:fld id="{09A74CD4-797B-4F3E-A2AD-03BE25B56776}" type="slidenum">
              <a:rPr lang="it-IT" sz="180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itchFamily="34" charset="0"/>
              </a:rPr>
              <a:pPr algn="ctr">
                <a:defRPr/>
              </a:pPr>
              <a:t>9</a:t>
            </a:fld>
            <a:endParaRPr lang="it-IT" sz="1800" dirty="0">
              <a:solidFill>
                <a:srgbClr val="000000">
                  <a:lumMod val="75000"/>
                  <a:lumOff val="25000"/>
                </a:srgbClr>
              </a:solidFill>
              <a:latin typeface="Calibri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663686" y="381000"/>
            <a:ext cx="514870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2800" b="1" kern="0" dirty="0" smtClean="0">
                <a:solidFill>
                  <a:srgbClr val="008000"/>
                </a:solidFill>
                <a:latin typeface="Calibri" pitchFamily="34" charset="0"/>
                <a:cs typeface="Arial"/>
              </a:rPr>
              <a:t>per le Facoltà Ecclesiastiche</a:t>
            </a:r>
            <a:endParaRPr lang="it-IT" sz="2800" dirty="0">
              <a:solidFill>
                <a:srgbClr val="008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340857" y="65532"/>
            <a:ext cx="5056630" cy="63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2800" b="1" kern="0" dirty="0" smtClean="0">
                <a:solidFill>
                  <a:srgbClr val="008000"/>
                </a:solidFill>
                <a:latin typeface="Calibri" pitchFamily="34" charset="0"/>
                <a:cs typeface="Arial"/>
              </a:rPr>
              <a:t>CRITERI DI VALUTAZIONE</a:t>
            </a:r>
            <a:endParaRPr lang="it-IT" sz="2800" dirty="0">
              <a:solidFill>
                <a:srgbClr val="00800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046362"/>
            <a:ext cx="7968104" cy="1136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0" hangingPunct="0">
              <a:lnSpc>
                <a:spcPts val="2400"/>
              </a:lnSpc>
              <a:spcBef>
                <a:spcPts val="0"/>
              </a:spcBef>
              <a:defRPr/>
            </a:pPr>
            <a:r>
              <a:rPr lang="it-IT" sz="2200" dirty="0" smtClean="0">
                <a:solidFill>
                  <a:srgbClr val="000000"/>
                </a:solidFill>
                <a:latin typeface="Calibri" pitchFamily="34" charset="0"/>
              </a:rPr>
              <a:t>I criteri di </a:t>
            </a:r>
            <a:r>
              <a:rPr lang="it-IT" sz="2200" dirty="0">
                <a:solidFill>
                  <a:srgbClr val="000000"/>
                </a:solidFill>
                <a:latin typeface="Calibri" pitchFamily="34" charset="0"/>
              </a:rPr>
              <a:t>valutazione per </a:t>
            </a:r>
            <a:r>
              <a:rPr lang="it-IT" sz="2200" dirty="0" smtClean="0">
                <a:solidFill>
                  <a:srgbClr val="000000"/>
                </a:solidFill>
                <a:latin typeface="Calibri" pitchFamily="34" charset="0"/>
              </a:rPr>
              <a:t>le Facoltà Ecclesiastiche possono essere </a:t>
            </a:r>
            <a:r>
              <a:rPr lang="it-IT" sz="2200" b="1" dirty="0" smtClean="0">
                <a:solidFill>
                  <a:srgbClr val="000000"/>
                </a:solidFill>
                <a:latin typeface="Calibri" pitchFamily="34" charset="0"/>
              </a:rPr>
              <a:t>ricavati dagli obiettivi contenuti nella </a:t>
            </a:r>
            <a:r>
              <a:rPr lang="it-IT" sz="2200" b="1" i="1" dirty="0" smtClean="0">
                <a:solidFill>
                  <a:srgbClr val="0000FF"/>
                </a:solidFill>
                <a:latin typeface="Calibri" pitchFamily="34" charset="0"/>
              </a:rPr>
              <a:t>Costituzione Apostolica </a:t>
            </a:r>
            <a:r>
              <a:rPr lang="it-IT" sz="2200" b="1" i="1" dirty="0" err="1" smtClean="0">
                <a:solidFill>
                  <a:srgbClr val="0000FF"/>
                </a:solidFill>
                <a:latin typeface="Calibri" pitchFamily="34" charset="0"/>
              </a:rPr>
              <a:t>Sapientia</a:t>
            </a:r>
            <a:r>
              <a:rPr lang="it-IT" sz="2200" b="1" i="1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it-IT" sz="2200" b="1" i="1" dirty="0" err="1" smtClean="0">
                <a:solidFill>
                  <a:srgbClr val="0000FF"/>
                </a:solidFill>
                <a:latin typeface="Calibri" pitchFamily="34" charset="0"/>
              </a:rPr>
              <a:t>christiana</a:t>
            </a:r>
            <a:r>
              <a:rPr lang="it-IT" sz="2200" b="1" i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it-IT" sz="2200" dirty="0" smtClean="0">
                <a:solidFill>
                  <a:srgbClr val="0000FF"/>
                </a:solidFill>
                <a:latin typeface="Calibri" pitchFamily="34" charset="0"/>
              </a:rPr>
              <a:t>(</a:t>
            </a:r>
            <a:r>
              <a:rPr lang="it-IT" sz="2200" dirty="0">
                <a:solidFill>
                  <a:srgbClr val="0000FF"/>
                </a:solidFill>
                <a:latin typeface="Calibri" pitchFamily="34" charset="0"/>
              </a:rPr>
              <a:t>art.3</a:t>
            </a:r>
            <a:r>
              <a:rPr lang="it-IT" sz="2200" dirty="0" smtClean="0">
                <a:solidFill>
                  <a:srgbClr val="0000FF"/>
                </a:solidFill>
                <a:latin typeface="Calibri" pitchFamily="34" charset="0"/>
              </a:rPr>
              <a:t>)</a:t>
            </a:r>
            <a:endParaRPr lang="it-IT" sz="2200" kern="0" dirty="0">
              <a:solidFill>
                <a:srgbClr val="0000FF"/>
              </a:solidFill>
              <a:latin typeface="Calibri" pitchFamily="34" charset="0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249363" y="2100906"/>
            <a:ext cx="72850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400"/>
              </a:lnSpc>
            </a:pPr>
            <a:r>
              <a:rPr lang="it-IT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coltivare </a:t>
            </a:r>
            <a:r>
              <a:rPr lang="it-IT" sz="2200" dirty="0">
                <a:solidFill>
                  <a:srgbClr val="000000"/>
                </a:solidFill>
                <a:latin typeface="Calibri" panose="020F0502020204030204" pitchFamily="34" charset="0"/>
              </a:rPr>
              <a:t>e promuovere, mediante la </a:t>
            </a:r>
            <a:r>
              <a:rPr lang="it-IT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ricerca scientifica</a:t>
            </a:r>
            <a:r>
              <a:rPr lang="it-IT" sz="2200" dirty="0">
                <a:solidFill>
                  <a:srgbClr val="000000"/>
                </a:solidFill>
                <a:latin typeface="Calibri" panose="020F0502020204030204" pitchFamily="34" charset="0"/>
              </a:rPr>
              <a:t>, le proprie discipline, ed anzitutto approfondire la conoscenza della Rivelazione cristiana e di ciò che con essa è </a:t>
            </a:r>
            <a:r>
              <a:rPr lang="it-IT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collegato</a:t>
            </a:r>
            <a:endParaRPr lang="it-IT" sz="2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734887" y="2149494"/>
            <a:ext cx="6367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</a:rPr>
              <a:t>§ 1.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249362" y="3208902"/>
            <a:ext cx="728503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400"/>
              </a:lnSpc>
            </a:pPr>
            <a:r>
              <a:rPr lang="it-IT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formare </a:t>
            </a:r>
            <a:r>
              <a:rPr lang="it-IT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ad un livello di alta qualificazione gli studenti</a:t>
            </a:r>
            <a:r>
              <a:rPr lang="it-IT" sz="2200" dirty="0">
                <a:solidFill>
                  <a:srgbClr val="000000"/>
                </a:solidFill>
                <a:latin typeface="Calibri" panose="020F0502020204030204" pitchFamily="34" charset="0"/>
              </a:rPr>
              <a:t> nelle proprie discipline secondo la dottrina cattolica, prepararli convenientemente ad affrontare i loro compiti, e promuovere la formazione continua o permanente, nei ministri della Chiesa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734887" y="3230988"/>
            <a:ext cx="6367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</a:rPr>
              <a:t>§ </a:t>
            </a:r>
            <a:r>
              <a:rPr lang="it-IT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2. </a:t>
            </a:r>
            <a:endParaRPr lang="it-IT" sz="2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249363" y="4656702"/>
            <a:ext cx="72850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400"/>
              </a:lnSpc>
            </a:pPr>
            <a:r>
              <a:rPr lang="it-IT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aiutare </a:t>
            </a:r>
            <a:r>
              <a:rPr lang="it-IT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attivamente</a:t>
            </a:r>
            <a:r>
              <a:rPr lang="it-IT" sz="2200" dirty="0">
                <a:solidFill>
                  <a:srgbClr val="000000"/>
                </a:solidFill>
                <a:latin typeface="Calibri" panose="020F0502020204030204" pitchFamily="34" charset="0"/>
              </a:rPr>
              <a:t>, secondo la propria natura e in stretta comunione con la Gerarchia, sia le Chiese particolari sia quella universale in tutta l'opera dell'evangelizzazione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734887" y="4678788"/>
            <a:ext cx="6367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</a:rPr>
              <a:t>§ 3</a:t>
            </a:r>
            <a:r>
              <a:rPr lang="it-IT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it-IT" sz="2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838200" y="5780880"/>
            <a:ext cx="6248400" cy="74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0" hangingPunct="0">
              <a:lnSpc>
                <a:spcPts val="2400"/>
              </a:lnSpc>
              <a:spcBef>
                <a:spcPts val="0"/>
              </a:spcBef>
              <a:defRPr/>
            </a:pPr>
            <a:r>
              <a:rPr lang="it-IT" sz="2200" dirty="0" smtClean="0">
                <a:solidFill>
                  <a:srgbClr val="000000"/>
                </a:solidFill>
                <a:latin typeface="Calibri" pitchFamily="34" charset="0"/>
              </a:rPr>
              <a:t>Altri criteri di valutazione possono essere trovati </a:t>
            </a:r>
            <a:r>
              <a:rPr lang="it-IT" sz="2200" b="1" i="1" dirty="0" smtClean="0">
                <a:solidFill>
                  <a:srgbClr val="0000FF"/>
                </a:solidFill>
                <a:latin typeface="Calibri" pitchFamily="34" charset="0"/>
              </a:rPr>
              <a:t>negli STATUTI </a:t>
            </a:r>
            <a:r>
              <a:rPr lang="it-IT" sz="2200" b="1" i="1" dirty="0" smtClean="0">
                <a:solidFill>
                  <a:srgbClr val="000000"/>
                </a:solidFill>
                <a:latin typeface="Calibri" pitchFamily="34" charset="0"/>
              </a:rPr>
              <a:t>e </a:t>
            </a:r>
            <a:r>
              <a:rPr lang="it-IT" sz="2200" b="1" i="1" dirty="0" smtClean="0">
                <a:solidFill>
                  <a:srgbClr val="0000FF"/>
                </a:solidFill>
                <a:latin typeface="Calibri" pitchFamily="34" charset="0"/>
              </a:rPr>
              <a:t>nella «MISSION» di ogni Istituzione</a:t>
            </a:r>
            <a:endParaRPr lang="it-IT" sz="2200" b="1" i="1" kern="0" dirty="0">
              <a:solidFill>
                <a:srgbClr val="0000FF"/>
              </a:solidFill>
              <a:latin typeface="Calibri" pitchFamily="34" charset="0"/>
              <a:cs typeface="Arial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304800" y="990600"/>
            <a:ext cx="60960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ts val="300"/>
              </a:spcBef>
              <a:defRPr/>
            </a:pPr>
            <a:r>
              <a:rPr lang="it-IT" sz="3000" b="1" kern="0" dirty="0" smtClean="0">
                <a:solidFill>
                  <a:srgbClr val="000000"/>
                </a:solidFill>
                <a:latin typeface="Calibri" pitchFamily="34" charset="0"/>
                <a:cs typeface="Arial"/>
                <a:sym typeface="Wingdings 3"/>
              </a:rPr>
              <a:t></a:t>
            </a:r>
          </a:p>
          <a:p>
            <a:pPr marL="342900" indent="-342900">
              <a:spcBef>
                <a:spcPts val="300"/>
              </a:spcBef>
              <a:defRPr/>
            </a:pPr>
            <a:endParaRPr lang="it-IT" sz="30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spcBef>
                <a:spcPts val="0"/>
              </a:spcBef>
              <a:defRPr/>
            </a:pPr>
            <a:endParaRPr lang="it-IT" sz="30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spcBef>
                <a:spcPts val="0"/>
              </a:spcBef>
              <a:defRPr/>
            </a:pPr>
            <a:endParaRPr lang="it-IT" sz="21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spcBef>
                <a:spcPts val="0"/>
              </a:spcBef>
              <a:defRPr/>
            </a:pPr>
            <a:endParaRPr lang="it-IT" sz="21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spcBef>
                <a:spcPts val="0"/>
              </a:spcBef>
              <a:defRPr/>
            </a:pPr>
            <a:endParaRPr lang="it-IT" sz="21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spcBef>
                <a:spcPts val="0"/>
              </a:spcBef>
              <a:defRPr/>
            </a:pPr>
            <a:endParaRPr lang="it-IT" sz="21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spcBef>
                <a:spcPts val="600"/>
              </a:spcBef>
              <a:defRPr/>
            </a:pPr>
            <a:endParaRPr lang="it-IT" sz="21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lnSpc>
                <a:spcPct val="80000"/>
              </a:lnSpc>
              <a:spcBef>
                <a:spcPts val="900"/>
              </a:spcBef>
              <a:defRPr/>
            </a:pPr>
            <a:endParaRPr lang="it-IT" sz="2400" b="1" kern="0" dirty="0" smtClean="0">
              <a:solidFill>
                <a:srgbClr val="FF0000"/>
              </a:solidFill>
              <a:latin typeface="Calibri" pitchFamily="34" charset="0"/>
              <a:cs typeface="Arial"/>
              <a:sym typeface="Wingdings 3"/>
            </a:endParaRPr>
          </a:p>
          <a:p>
            <a:pPr marL="342900" indent="-342900">
              <a:lnSpc>
                <a:spcPct val="80000"/>
              </a:lnSpc>
              <a:spcBef>
                <a:spcPts val="900"/>
              </a:spcBef>
            </a:pPr>
            <a:endParaRPr lang="it-IT" sz="2400" b="1" kern="0" dirty="0" smtClean="0">
              <a:solidFill>
                <a:srgbClr val="FF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lnSpc>
                <a:spcPct val="80000"/>
              </a:lnSpc>
              <a:spcBef>
                <a:spcPts val="900"/>
              </a:spcBef>
            </a:pPr>
            <a:endParaRPr lang="it-IT" sz="2400" b="1" kern="0" dirty="0" smtClean="0">
              <a:solidFill>
                <a:srgbClr val="FF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lnSpc>
                <a:spcPct val="80000"/>
              </a:lnSpc>
              <a:spcBef>
                <a:spcPts val="900"/>
              </a:spcBef>
              <a:defRPr/>
            </a:pPr>
            <a:endParaRPr lang="it-IT" sz="2400" b="1" kern="0" dirty="0" smtClean="0">
              <a:solidFill>
                <a:srgbClr val="000000"/>
              </a:solidFill>
              <a:latin typeface="Calibri" pitchFamily="34" charset="0"/>
              <a:cs typeface="Arial"/>
              <a:sym typeface="Wingdings 3"/>
            </a:endParaRPr>
          </a:p>
          <a:p>
            <a:pPr marL="342900" indent="-342900">
              <a:lnSpc>
                <a:spcPct val="80000"/>
              </a:lnSpc>
              <a:spcBef>
                <a:spcPts val="900"/>
              </a:spcBef>
              <a:defRPr/>
            </a:pPr>
            <a:endParaRPr lang="it-IT" sz="2400" b="1" kern="0" dirty="0" smtClean="0">
              <a:solidFill>
                <a:srgbClr val="000000"/>
              </a:solidFill>
              <a:latin typeface="Calibri" pitchFamily="34" charset="0"/>
              <a:cs typeface="Arial"/>
              <a:sym typeface="Wingdings 3"/>
            </a:endParaRPr>
          </a:p>
          <a:p>
            <a:pPr marL="342900" indent="-342900">
              <a:lnSpc>
                <a:spcPct val="80000"/>
              </a:lnSpc>
              <a:spcBef>
                <a:spcPts val="900"/>
              </a:spcBef>
              <a:defRPr/>
            </a:pPr>
            <a:endParaRPr lang="it-IT" sz="2400" b="1" kern="0" dirty="0" smtClean="0">
              <a:solidFill>
                <a:srgbClr val="000000"/>
              </a:solidFill>
              <a:latin typeface="Calibri" pitchFamily="34" charset="0"/>
              <a:cs typeface="Arial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381000" y="5715000"/>
            <a:ext cx="60960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ts val="300"/>
              </a:spcBef>
              <a:defRPr/>
            </a:pPr>
            <a:r>
              <a:rPr lang="it-IT" sz="3000" b="1" kern="0" dirty="0" smtClean="0">
                <a:solidFill>
                  <a:srgbClr val="000000"/>
                </a:solidFill>
                <a:latin typeface="Calibri" pitchFamily="34" charset="0"/>
                <a:cs typeface="Arial"/>
                <a:sym typeface="Wingdings 3"/>
              </a:rPr>
              <a:t></a:t>
            </a:r>
          </a:p>
          <a:p>
            <a:pPr marL="342900" indent="-342900">
              <a:spcBef>
                <a:spcPts val="300"/>
              </a:spcBef>
              <a:defRPr/>
            </a:pPr>
            <a:endParaRPr lang="it-IT" sz="30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spcBef>
                <a:spcPts val="0"/>
              </a:spcBef>
              <a:defRPr/>
            </a:pPr>
            <a:endParaRPr lang="it-IT" sz="30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spcBef>
                <a:spcPts val="0"/>
              </a:spcBef>
              <a:defRPr/>
            </a:pPr>
            <a:endParaRPr lang="it-IT" sz="21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spcBef>
                <a:spcPts val="0"/>
              </a:spcBef>
              <a:defRPr/>
            </a:pPr>
            <a:endParaRPr lang="it-IT" sz="21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spcBef>
                <a:spcPts val="0"/>
              </a:spcBef>
              <a:defRPr/>
            </a:pPr>
            <a:endParaRPr lang="it-IT" sz="21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spcBef>
                <a:spcPts val="0"/>
              </a:spcBef>
              <a:defRPr/>
            </a:pPr>
            <a:endParaRPr lang="it-IT" sz="21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spcBef>
                <a:spcPts val="600"/>
              </a:spcBef>
              <a:defRPr/>
            </a:pPr>
            <a:endParaRPr lang="it-IT" sz="2100" b="1" kern="0" dirty="0" smtClean="0">
              <a:solidFill>
                <a:srgbClr val="00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lnSpc>
                <a:spcPct val="80000"/>
              </a:lnSpc>
              <a:spcBef>
                <a:spcPts val="900"/>
              </a:spcBef>
              <a:defRPr/>
            </a:pPr>
            <a:endParaRPr lang="it-IT" sz="2400" b="1" kern="0" dirty="0" smtClean="0">
              <a:solidFill>
                <a:srgbClr val="FF0000"/>
              </a:solidFill>
              <a:latin typeface="Calibri" pitchFamily="34" charset="0"/>
              <a:cs typeface="Arial"/>
              <a:sym typeface="Wingdings 3"/>
            </a:endParaRPr>
          </a:p>
          <a:p>
            <a:pPr marL="342900" indent="-342900">
              <a:lnSpc>
                <a:spcPct val="80000"/>
              </a:lnSpc>
              <a:spcBef>
                <a:spcPts val="900"/>
              </a:spcBef>
            </a:pPr>
            <a:endParaRPr lang="it-IT" sz="2400" b="1" kern="0" dirty="0" smtClean="0">
              <a:solidFill>
                <a:srgbClr val="FF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lnSpc>
                <a:spcPct val="80000"/>
              </a:lnSpc>
              <a:spcBef>
                <a:spcPts val="900"/>
              </a:spcBef>
            </a:pPr>
            <a:endParaRPr lang="it-IT" sz="2400" b="1" kern="0" dirty="0" smtClean="0">
              <a:solidFill>
                <a:srgbClr val="FF0000"/>
              </a:solidFill>
              <a:latin typeface="Calibri" pitchFamily="34" charset="0"/>
              <a:sym typeface="Wingdings 3"/>
            </a:endParaRPr>
          </a:p>
          <a:p>
            <a:pPr marL="342900" indent="-342900">
              <a:lnSpc>
                <a:spcPct val="80000"/>
              </a:lnSpc>
              <a:spcBef>
                <a:spcPts val="900"/>
              </a:spcBef>
              <a:defRPr/>
            </a:pPr>
            <a:endParaRPr lang="it-IT" sz="2400" b="1" kern="0" dirty="0" smtClean="0">
              <a:solidFill>
                <a:srgbClr val="000000"/>
              </a:solidFill>
              <a:latin typeface="Calibri" pitchFamily="34" charset="0"/>
              <a:cs typeface="Arial"/>
              <a:sym typeface="Wingdings 3"/>
            </a:endParaRPr>
          </a:p>
          <a:p>
            <a:pPr marL="342900" indent="-342900">
              <a:lnSpc>
                <a:spcPct val="80000"/>
              </a:lnSpc>
              <a:spcBef>
                <a:spcPts val="900"/>
              </a:spcBef>
              <a:defRPr/>
            </a:pPr>
            <a:endParaRPr lang="it-IT" sz="2400" b="1" kern="0" dirty="0" smtClean="0">
              <a:solidFill>
                <a:srgbClr val="000000"/>
              </a:solidFill>
              <a:latin typeface="Calibri" pitchFamily="34" charset="0"/>
              <a:cs typeface="Arial"/>
              <a:sym typeface="Wingdings 3"/>
            </a:endParaRPr>
          </a:p>
          <a:p>
            <a:pPr marL="342900" indent="-342900">
              <a:lnSpc>
                <a:spcPct val="80000"/>
              </a:lnSpc>
              <a:spcBef>
                <a:spcPts val="900"/>
              </a:spcBef>
              <a:defRPr/>
            </a:pPr>
            <a:endParaRPr lang="it-IT" sz="2400" b="1" kern="0" dirty="0" smtClean="0">
              <a:solidFill>
                <a:srgbClr val="000000"/>
              </a:solidFill>
              <a:latin typeface="Calibri" pitchFamily="34" charset="0"/>
              <a:cs typeface="Arial"/>
            </a:endParaRPr>
          </a:p>
        </p:txBody>
      </p:sp>
      <p:sp>
        <p:nvSpPr>
          <p:cNvPr id="21" name="Ovale 20"/>
          <p:cNvSpPr>
            <a:spLocks noChangeAspect="1"/>
          </p:cNvSpPr>
          <p:nvPr/>
        </p:nvSpPr>
        <p:spPr>
          <a:xfrm>
            <a:off x="914400" y="228600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734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BE155"/>
        </a:solidFill>
        <a:ln w="3175">
          <a:solidFill>
            <a:srgbClr val="FCE6AE"/>
          </a:solidFill>
          <a:prstDash val="sysDash"/>
        </a:ln>
      </a:spPr>
      <a:bodyPr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4646</TotalTime>
  <Words>1377</Words>
  <Application>Microsoft Office PowerPoint</Application>
  <PresentationFormat>Presentazione su schermo (4:3)</PresentationFormat>
  <Paragraphs>357</Paragraphs>
  <Slides>16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Titoli diapositive</vt:lpstr>
      </vt:variant>
      <vt:variant>
        <vt:i4>16</vt:i4>
      </vt:variant>
    </vt:vector>
  </HeadingPairs>
  <TitlesOfParts>
    <vt:vector size="23" baseType="lpstr">
      <vt:lpstr>Struttura predefinita</vt:lpstr>
      <vt:lpstr>1_Struttura predefinita</vt:lpstr>
      <vt:lpstr>2_Struttura predefinita</vt:lpstr>
      <vt:lpstr>4_Struttura predefinita</vt:lpstr>
      <vt:lpstr>6_Struttura predefinita</vt:lpstr>
      <vt:lpstr>7_Struttura predefinita</vt:lpstr>
      <vt:lpstr>8_Struttura predefinita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bolognaqualita.2</dc:creator>
  <cp:lastModifiedBy>user</cp:lastModifiedBy>
  <cp:revision>1101</cp:revision>
  <cp:lastPrinted>2017-04-25T10:46:41Z</cp:lastPrinted>
  <dcterms:created xsi:type="dcterms:W3CDTF">1601-01-01T00:00:00Z</dcterms:created>
  <dcterms:modified xsi:type="dcterms:W3CDTF">2017-11-13T14:42:13Z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