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5"/>
  </p:notesMasterIdLst>
  <p:handoutMasterIdLst>
    <p:handoutMasterId r:id="rId26"/>
  </p:handoutMasterIdLst>
  <p:sldIdLst>
    <p:sldId id="278" r:id="rId3"/>
    <p:sldId id="385" r:id="rId4"/>
    <p:sldId id="285" r:id="rId5"/>
    <p:sldId id="387" r:id="rId6"/>
    <p:sldId id="386" r:id="rId7"/>
    <p:sldId id="395" r:id="rId8"/>
    <p:sldId id="397" r:id="rId9"/>
    <p:sldId id="407" r:id="rId10"/>
    <p:sldId id="302" r:id="rId11"/>
    <p:sldId id="303" r:id="rId12"/>
    <p:sldId id="294" r:id="rId13"/>
    <p:sldId id="295" r:id="rId14"/>
    <p:sldId id="298" r:id="rId15"/>
    <p:sldId id="299" r:id="rId16"/>
    <p:sldId id="401" r:id="rId17"/>
    <p:sldId id="402" r:id="rId18"/>
    <p:sldId id="414" r:id="rId19"/>
    <p:sldId id="405" r:id="rId20"/>
    <p:sldId id="403" r:id="rId21"/>
    <p:sldId id="408" r:id="rId22"/>
    <p:sldId id="406" r:id="rId23"/>
    <p:sldId id="409" r:id="rId24"/>
  </p:sldIdLst>
  <p:sldSz cx="9144000" cy="6858000" type="screen4x3"/>
  <p:notesSz cx="6669088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CC0099"/>
    <a:srgbClr val="0000CC"/>
    <a:srgbClr val="FFCC99"/>
    <a:srgbClr val="FFCE33"/>
    <a:srgbClr val="CC0000"/>
    <a:srgbClr val="00B050"/>
    <a:srgbClr val="34C8DC"/>
    <a:srgbClr val="56D1E2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BCB0F-3A04-4A81-9194-30FA39A661B8}" type="datetimeFigureOut">
              <a:rPr lang="it-IT" smtClean="0"/>
              <a:pPr/>
              <a:t>13/11/2017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60F79-489B-4634-BFCE-68F80F1AB52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9702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B85B9-81AA-46EF-B3F3-5C0463A51A5F}" type="datetimeFigureOut">
              <a:rPr lang="it-IT" smtClean="0"/>
              <a:pPr/>
              <a:t>13/11/2017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12CD1-3A27-43EF-9032-587CC09FE60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317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989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0567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254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186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183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3161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5935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7687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5361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1112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2242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768AC-B50A-4459-AE3C-AE541601F3C3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6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639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0540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258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22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964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9212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69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2934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312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347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686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A7155-44DA-4051-9D1F-6888768F957D}" type="slidenum">
              <a:rPr lang="it-IT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300" name="Segnaposto intestazione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it-IT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87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42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709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54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000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41F75-ED99-4528-B4FB-992C45EC3F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0082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643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314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6074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484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403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337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5570-DD25-4791-A52C-4489CF1AA7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308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061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507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8E71-F072-4F30-8286-784725083F9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318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1A1C-F791-4085-8465-F6D0FDE7196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35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52F7-657A-4ADE-9C51-01064AF930E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9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6375-FE7C-463D-8DB6-851C7A632C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32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CEA1F-8007-43D2-B04A-C23F6E98CA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28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AA9D-F607-4083-AFD0-AA9F91893A2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988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C9DAD-9395-4D35-8BF1-50476848086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81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97D9-4D7D-4844-82FB-D7E35671F83A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122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B2F2-092D-477D-A0AF-BE256208F6A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89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6C37-4720-41D6-A0A5-24DC710AEC4D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80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320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1FD740-A83A-44DC-AAE8-8343DCC2BD42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670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720080" y="2094570"/>
            <a:ext cx="7776864" cy="2947020"/>
          </a:xfrm>
          <a:prstGeom prst="rect">
            <a:avLst/>
          </a:prstGeom>
          <a:solidFill>
            <a:srgbClr val="B0F96D">
              <a:alpha val="60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1162345" y="2665479"/>
            <a:ext cx="7332240" cy="184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200"/>
              </a:spcAft>
            </a:pPr>
            <a:r>
              <a:rPr lang="it-IT" sz="3200" b="1" kern="500" spc="-150" dirty="0" smtClean="0">
                <a:latin typeface="Calibri" pitchFamily="34" charset="0"/>
                <a:cs typeface="Arial" charset="0"/>
              </a:rPr>
              <a:t>La Cultura della Qualità nel Sistema Universitario Ecclesiastico</a:t>
            </a:r>
          </a:p>
        </p:txBody>
      </p:sp>
      <p:pic>
        <p:nvPicPr>
          <p:cNvPr id="15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351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36512" y="5805264"/>
            <a:ext cx="9144000" cy="5334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20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P. Franco </a:t>
            </a:r>
            <a:r>
              <a:rPr lang="en-US" sz="20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Imoda</a:t>
            </a:r>
            <a:r>
              <a:rPr lang="en-US" sz="20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SJ 	Roma, </a:t>
            </a:r>
            <a:r>
              <a:rPr lang="en-US" sz="20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Accademia</a:t>
            </a:r>
            <a:r>
              <a:rPr lang="en-US" sz="20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Alfonsiana</a:t>
            </a:r>
            <a:r>
              <a:rPr lang="en-US" sz="2000" i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10 </a:t>
            </a:r>
            <a:r>
              <a:rPr lang="en-US" sz="2000" i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novembre</a:t>
            </a:r>
            <a:r>
              <a:rPr lang="en-US" sz="2000" i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2017</a:t>
            </a:r>
            <a:endParaRPr lang="en-US" sz="2000" i="1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8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10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295530" y="693639"/>
            <a:ext cx="781889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come QUADRO delle </a:t>
            </a:r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FUNZIONI DELLA LEADERSHIP</a:t>
            </a:r>
            <a:endParaRPr lang="it-IT" altLang="it-IT" sz="2800" b="1" i="1" kern="0" dirty="0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8307838"/>
              </p:ext>
            </p:extLst>
          </p:nvPr>
        </p:nvGraphicFramePr>
        <p:xfrm>
          <a:off x="2758256" y="3356992"/>
          <a:ext cx="5702176" cy="250991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05832"/>
                <a:gridCol w="3096344"/>
              </a:tblGrid>
              <a:tr h="1232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4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Istituzione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(Economia)</a:t>
                      </a: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EDD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Potere Autorità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Raggiungim</a:t>
                      </a:r>
                      <a:r>
                        <a:rPr kumimoji="0" lang="it-IT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. Scopi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(Politica)</a:t>
                      </a: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EDDFD"/>
                    </a:solidFill>
                  </a:tcPr>
                </a:tc>
              </a:tr>
              <a:tr h="1277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4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Integrazione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</a:rPr>
                        <a:t>(Sistema Legale)</a:t>
                      </a: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EDD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4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Valori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</a:rPr>
                        <a:t>(Motivazione)</a:t>
                      </a:r>
                      <a:endParaRPr kumimoji="0" 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EDDFD"/>
                    </a:solidFill>
                  </a:tcPr>
                </a:tc>
              </a:tr>
            </a:tbl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255877" y="1641138"/>
            <a:ext cx="3377456" cy="17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latin typeface="Calibri" panose="020F0502020204030204" pitchFamily="34" charset="0"/>
              </a:rPr>
              <a:t>Componente</a:t>
            </a:r>
            <a:endParaRPr lang="it-IT" altLang="it-IT" sz="2400" b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latin typeface="Calibri" panose="020F0502020204030204" pitchFamily="34" charset="0"/>
              </a:rPr>
              <a:t>“STRUMENTALE”</a:t>
            </a:r>
            <a:endParaRPr lang="it-IT" altLang="it-IT" sz="24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endParaRPr lang="it-IT" altLang="it-IT" sz="2400" b="1" i="1" dirty="0" smtClean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r>
              <a:rPr lang="it-IT" altLang="it-IT" sz="2400" b="1" i="1" dirty="0" err="1" smtClean="0">
                <a:solidFill>
                  <a:srgbClr val="0000CC"/>
                </a:solidFill>
                <a:latin typeface="Calibri" panose="020F0502020204030204" pitchFamily="34" charset="0"/>
              </a:rPr>
              <a:t>Societas</a:t>
            </a:r>
            <a:r>
              <a:rPr lang="it-IT" altLang="it-IT" sz="2400" b="1" i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/Società visibile</a:t>
            </a:r>
            <a:endParaRPr lang="it-IT" altLang="it-IT" sz="2400" b="1" i="1" dirty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r>
              <a:rPr lang="it-IT" altLang="it-IT" sz="2400" i="1" dirty="0" smtClean="0">
                <a:latin typeface="Calibri" panose="020F0502020204030204" pitchFamily="34" charset="0"/>
              </a:rPr>
              <a:t>Struttura </a:t>
            </a:r>
            <a:endParaRPr lang="it-IT" altLang="it-IT" sz="2400" i="1" dirty="0">
              <a:latin typeface="Calibri" panose="020F0502020204030204" pitchFamily="34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5074786" y="1640289"/>
            <a:ext cx="4443381" cy="171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latin typeface="Calibri" panose="020F0502020204030204" pitchFamily="34" charset="0"/>
              </a:rPr>
              <a:t>Componente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latin typeface="Calibri" panose="020F0502020204030204" pitchFamily="34" charset="0"/>
              </a:rPr>
              <a:t> “CONSUMATORIO”</a:t>
            </a:r>
            <a:endParaRPr lang="it-IT" altLang="it-IT" sz="24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latin typeface="Calibri" panose="020F0502020204030204" pitchFamily="34" charset="0"/>
              </a:rPr>
              <a:t>espressivo</a:t>
            </a:r>
            <a:endParaRPr lang="it-IT" altLang="it-IT" sz="24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r>
              <a:rPr lang="it-IT" altLang="it-IT" sz="2400" b="1" i="1" dirty="0" err="1" smtClean="0">
                <a:solidFill>
                  <a:srgbClr val="008000"/>
                </a:solidFill>
                <a:latin typeface="Calibri" panose="020F0502020204030204" pitchFamily="34" charset="0"/>
              </a:rPr>
              <a:t>Communitas</a:t>
            </a:r>
            <a:r>
              <a:rPr lang="it-IT" altLang="it-IT" sz="2400" b="1" i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/Popolo di Dio</a:t>
            </a:r>
            <a:endParaRPr lang="it-IT" altLang="it-IT" sz="2400" b="1" i="1" dirty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r>
              <a:rPr lang="it-IT" altLang="it-IT" sz="2400" i="1" dirty="0" smtClean="0">
                <a:latin typeface="Calibri" panose="020F0502020204030204" pitchFamily="34" charset="0"/>
              </a:rPr>
              <a:t>Funzione  </a:t>
            </a:r>
            <a:endParaRPr lang="it-IT" altLang="it-IT" sz="2400" i="1" dirty="0">
              <a:latin typeface="Calibri" panose="020F0502020204030204" pitchFamily="34" charset="0"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395536" y="3645024"/>
            <a:ext cx="22633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Sistema esterno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DIAKONIA</a:t>
            </a:r>
            <a:endParaRPr lang="it-IT" altLang="it-IT" sz="24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93417" y="4869160"/>
            <a:ext cx="23654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CC"/>
                </a:solidFill>
                <a:latin typeface="Calibri" panose="020F0502020204030204" pitchFamily="34" charset="0"/>
              </a:rPr>
              <a:t>Sistema interno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KOINONIA</a:t>
            </a:r>
            <a:endParaRPr lang="it-IT" altLang="it-IT" sz="2400" i="1" dirty="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1115616" y="153646"/>
            <a:ext cx="457893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it-IT" sz="28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DIMENSIONI DELLA SOCIETÀ</a:t>
            </a:r>
            <a:endParaRPr lang="it-IT" sz="2800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e 13"/>
          <p:cNvSpPr>
            <a:spLocks noChangeAspect="1"/>
          </p:cNvSpPr>
          <p:nvPr/>
        </p:nvSpPr>
        <p:spPr>
          <a:xfrm>
            <a:off x="670246" y="478775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812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11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536" y="2082986"/>
            <a:ext cx="8281922" cy="4082318"/>
          </a:xfrm>
          <a:prstGeom prst="rect">
            <a:avLst/>
          </a:prstGeom>
          <a:solidFill>
            <a:srgbClr val="99CCFF">
              <a:alpha val="6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BD25F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76927" y="1412776"/>
            <a:ext cx="7927521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it-IT" sz="2400" b="1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  </a:t>
            </a:r>
            <a:r>
              <a:rPr lang="it-IT" sz="2400" b="1" dirty="0" smtClean="0">
                <a:latin typeface="Calibri" panose="020F0502020204030204" pitchFamily="34" charset="0"/>
              </a:rPr>
              <a:t>Modelli della CHIESA come SIMBOLO/SACRAMENTO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875450" y="2458958"/>
            <a:ext cx="7689049" cy="58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it-IT" sz="2400" b="1" i="1" dirty="0" smtClean="0">
                <a:latin typeface="Calibri" panose="020F0502020204030204" pitchFamily="34" charset="0"/>
              </a:rPr>
              <a:t>Applicazione a Università Cattolica/Ecclesiastica</a:t>
            </a:r>
            <a:r>
              <a:rPr lang="it-IT" sz="2400" dirty="0" smtClean="0">
                <a:latin typeface="Calibri" panose="020F0502020204030204" pitchFamily="34" charset="0"/>
              </a:rPr>
              <a:t>  </a:t>
            </a: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783037" y="260697"/>
            <a:ext cx="5650935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La Chiesa come Sacramento</a:t>
            </a:r>
          </a:p>
          <a:p>
            <a:pPr algn="ctr"/>
            <a:r>
              <a:rPr lang="it-IT" sz="2000" i="1" dirty="0">
                <a:latin typeface="Calibri" panose="020F0502020204030204" pitchFamily="34" charset="0"/>
              </a:rPr>
              <a:t>(O. </a:t>
            </a:r>
            <a:r>
              <a:rPr lang="it-IT" sz="2000" i="1" dirty="0" err="1" smtClean="0">
                <a:latin typeface="Calibri" panose="020F0502020204030204" pitchFamily="34" charset="0"/>
              </a:rPr>
              <a:t>Semmelroth</a:t>
            </a:r>
            <a:r>
              <a:rPr lang="it-IT" sz="2000" i="1" dirty="0" smtClean="0">
                <a:latin typeface="Calibri" panose="020F0502020204030204" pitchFamily="34" charset="0"/>
              </a:rPr>
              <a:t>, A. </a:t>
            </a:r>
            <a:r>
              <a:rPr lang="it-IT" sz="2000" i="1" dirty="0" err="1" smtClean="0">
                <a:latin typeface="Calibri" panose="020F0502020204030204" pitchFamily="34" charset="0"/>
              </a:rPr>
              <a:t>Dulles</a:t>
            </a:r>
            <a:r>
              <a:rPr lang="it-IT" sz="2000" i="1" dirty="0" smtClean="0">
                <a:latin typeface="Calibri" panose="020F0502020204030204" pitchFamily="34" charset="0"/>
              </a:rPr>
              <a:t> )</a:t>
            </a:r>
            <a:endParaRPr lang="it-IT" sz="2000" i="1" dirty="0">
              <a:latin typeface="Calibri" panose="020F0502020204030204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91474" y="3775103"/>
            <a:ext cx="3656754" cy="18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latin typeface="Calibri" panose="020F0502020204030204" pitchFamily="34" charset="0"/>
              </a:rPr>
              <a:t>ISTITUZIONE 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latin typeface="Calibri" panose="020F0502020204030204" pitchFamily="34" charset="0"/>
              </a:rPr>
              <a:t>SERVITORE</a:t>
            </a:r>
            <a:endParaRPr lang="en-GB" sz="2400" b="1" dirty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latin typeface="Calibri" panose="020F0502020204030204" pitchFamily="34" charset="0"/>
              </a:rPr>
              <a:t>COMUNIONE MISTICA</a:t>
            </a:r>
            <a:endParaRPr lang="en-GB" sz="2400" b="1" dirty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latin typeface="Calibri" panose="020F0502020204030204" pitchFamily="34" charset="0"/>
              </a:rPr>
              <a:t>ARALDO</a:t>
            </a:r>
            <a:endParaRPr lang="en-GB" sz="2400" b="1" dirty="0">
              <a:latin typeface="Calibri" panose="020F0502020204030204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659995" y="3800639"/>
            <a:ext cx="6304493" cy="182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         </a:t>
            </a:r>
            <a:r>
              <a:rPr lang="it-IT" sz="2400" b="1" dirty="0" smtClean="0">
                <a:latin typeface="Calibri" panose="020F0502020204030204" pitchFamily="34" charset="0"/>
              </a:rPr>
              <a:t>Organizzazione</a:t>
            </a:r>
          </a:p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      </a:t>
            </a:r>
            <a:r>
              <a:rPr lang="it-IT" sz="2400" b="1" dirty="0" smtClean="0">
                <a:latin typeface="Calibri" panose="020F0502020204030204" pitchFamily="34" charset="0"/>
              </a:rPr>
              <a:t>Autorità Gerarchia</a:t>
            </a:r>
          </a:p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latin typeface="Calibri" panose="020F0502020204030204" pitchFamily="34" charset="0"/>
              </a:rPr>
              <a:t>                         </a:t>
            </a:r>
            <a:r>
              <a:rPr lang="it-IT" sz="2400" b="1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 </a:t>
            </a:r>
            <a:r>
              <a:rPr lang="it-IT" sz="2400" b="1" dirty="0" smtClean="0">
                <a:latin typeface="Calibri" panose="020F0502020204030204" pitchFamily="34" charset="0"/>
              </a:rPr>
              <a:t>Appartenenza Motivazione </a:t>
            </a:r>
          </a:p>
          <a:p>
            <a:pPr>
              <a:spcBef>
                <a:spcPct val="20000"/>
              </a:spcBef>
              <a:defRPr/>
            </a:pPr>
            <a:r>
              <a:rPr lang="it-IT" sz="2400" b="1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 </a:t>
            </a:r>
            <a:r>
              <a:rPr lang="it-IT" sz="2400" b="1" dirty="0" smtClean="0">
                <a:latin typeface="Calibri" panose="020F0502020204030204" pitchFamily="34" charset="0"/>
              </a:rPr>
              <a:t>Valore, Norma, Legge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it-IT" sz="24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2400" b="1" dirty="0" smtClean="0">
                <a:latin typeface="Calibri" panose="020F0502020204030204" pitchFamily="34" charset="0"/>
              </a:rPr>
              <a:t> 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75450" y="3180286"/>
            <a:ext cx="2215439" cy="536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GB" sz="2400" b="1" dirty="0" smtClean="0">
                <a:latin typeface="Calibri" panose="020F0502020204030204" pitchFamily="34" charset="0"/>
              </a:rPr>
              <a:t>CHIESA</a:t>
            </a:r>
            <a:r>
              <a:rPr lang="en-GB" sz="2400" dirty="0" smtClean="0">
                <a:latin typeface="Calibri" panose="020F0502020204030204" pitchFamily="34" charset="0"/>
              </a:rPr>
              <a:t> come</a:t>
            </a:r>
            <a:endParaRPr lang="en-GB" sz="2400" b="1" dirty="0">
              <a:latin typeface="Calibri" panose="020F0502020204030204" pitchFamily="34" charset="0"/>
            </a:endParaRPr>
          </a:p>
        </p:txBody>
      </p:sp>
      <p:sp>
        <p:nvSpPr>
          <p:cNvPr id="14" name="Ovale 13"/>
          <p:cNvSpPr>
            <a:spLocks noChangeAspect="1"/>
          </p:cNvSpPr>
          <p:nvPr/>
        </p:nvSpPr>
        <p:spPr>
          <a:xfrm>
            <a:off x="2038398" y="478775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0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ttangolo 21"/>
          <p:cNvSpPr/>
          <p:nvPr/>
        </p:nvSpPr>
        <p:spPr>
          <a:xfrm>
            <a:off x="827584" y="2371915"/>
            <a:ext cx="7442607" cy="3577365"/>
          </a:xfrm>
          <a:prstGeom prst="rect">
            <a:avLst/>
          </a:prstGeom>
          <a:solidFill>
            <a:srgbClr val="99CCFF">
              <a:alpha val="6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12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96162" y="1194268"/>
            <a:ext cx="7927521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 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Dimensioni</a:t>
            </a: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dell’Università</a:t>
            </a: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416970" y="235469"/>
            <a:ext cx="6821411" cy="831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lvl="0" algn="ctr"/>
            <a:r>
              <a:rPr lang="it-IT" sz="28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L’UNIVERSITÀ </a:t>
            </a:r>
            <a:r>
              <a:rPr lang="it-IT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come </a:t>
            </a:r>
            <a:r>
              <a:rPr lang="it-IT" sz="28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SISTEMA COMPLESSO</a:t>
            </a:r>
            <a:endParaRPr lang="it-IT" sz="2800" b="1" dirty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lvl="0" algn="ctr"/>
            <a:r>
              <a:rPr lang="it-IT" sz="2000" i="1" dirty="0">
                <a:latin typeface="Calibri" panose="020F0502020204030204" pitchFamily="34" charset="0"/>
              </a:rPr>
              <a:t>(Valoriale?)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697793" y="3356992"/>
            <a:ext cx="3656754" cy="18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ISTITUZIONE 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SERVIZIO 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COMUNITÀ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SISTEMA</a:t>
            </a: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268509" y="3388251"/>
            <a:ext cx="4471843" cy="182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      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Organizzazione</a:t>
            </a: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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Autorità</a:t>
            </a: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Gerarchia</a:t>
            </a: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     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Appartenenza</a:t>
            </a: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Motivazione</a:t>
            </a: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sym typeface="Wingdings 3" panose="05040102010807070707" pitchFamily="18" charset="2"/>
              </a:rPr>
              <a:t>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Valore</a:t>
            </a: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Norma, </a:t>
            </a:r>
            <a:r>
              <a:rPr lang="en-GB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Legge</a:t>
            </a:r>
            <a:endParaRPr lang="en-GB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347447" y="2802272"/>
            <a:ext cx="3410076" cy="536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UNIVERSITÀ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come</a:t>
            </a: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71778" y="1698430"/>
            <a:ext cx="8240334" cy="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sz="2400" b="1" dirty="0" smtClean="0">
                <a:latin typeface="Calibri" panose="020F0502020204030204" pitchFamily="34" charset="0"/>
              </a:rPr>
              <a:t>DILEMMI/TENSIONI </a:t>
            </a:r>
            <a:r>
              <a:rPr lang="en-GB" sz="2400" b="1" dirty="0" err="1">
                <a:latin typeface="Calibri" panose="020F0502020204030204" pitchFamily="34" charset="0"/>
              </a:rPr>
              <a:t>all’interno</a:t>
            </a:r>
            <a:r>
              <a:rPr lang="en-GB" sz="2400" b="1" dirty="0">
                <a:latin typeface="Calibri" panose="020F0502020204030204" pitchFamily="34" charset="0"/>
              </a:rPr>
              <a:t> </a:t>
            </a:r>
            <a:r>
              <a:rPr lang="en-GB" sz="2400" b="1" dirty="0" err="1" smtClean="0">
                <a:latin typeface="Calibri" panose="020F0502020204030204" pitchFamily="34" charset="0"/>
              </a:rPr>
              <a:t>della</a:t>
            </a:r>
            <a:r>
              <a:rPr lang="en-GB" sz="2400" b="1" dirty="0" smtClean="0">
                <a:latin typeface="Calibri" panose="020F0502020204030204" pitchFamily="34" charset="0"/>
              </a:rPr>
              <a:t> </a:t>
            </a:r>
            <a:r>
              <a:rPr lang="en-GB" sz="2400" b="1" dirty="0" err="1" smtClean="0">
                <a:latin typeface="Calibri" panose="020F0502020204030204" pitchFamily="34" charset="0"/>
              </a:rPr>
              <a:t>Organizzazione</a:t>
            </a:r>
            <a:r>
              <a:rPr lang="en-GB" sz="2400" b="1" dirty="0" smtClean="0">
                <a:latin typeface="Calibri" panose="020F0502020204030204" pitchFamily="34" charset="0"/>
              </a:rPr>
              <a:t> </a:t>
            </a:r>
            <a:r>
              <a:rPr lang="en-GB" sz="2400" b="1" dirty="0" err="1" smtClean="0">
                <a:latin typeface="Calibri" panose="020F0502020204030204" pitchFamily="34" charset="0"/>
              </a:rPr>
              <a:t>complessa</a:t>
            </a:r>
            <a:endParaRPr lang="en-GB" sz="2400" b="1" dirty="0">
              <a:latin typeface="Calibri" panose="020F0502020204030204" pitchFamily="34" charset="0"/>
            </a:endParaRPr>
          </a:p>
        </p:txBody>
      </p:sp>
      <p:sp>
        <p:nvSpPr>
          <p:cNvPr id="14" name="Ovale 13"/>
          <p:cNvSpPr>
            <a:spLocks noChangeAspect="1"/>
          </p:cNvSpPr>
          <p:nvPr/>
        </p:nvSpPr>
        <p:spPr>
          <a:xfrm>
            <a:off x="1174302" y="332656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77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ttangolo 60"/>
          <p:cNvSpPr/>
          <p:nvPr/>
        </p:nvSpPr>
        <p:spPr>
          <a:xfrm>
            <a:off x="1475656" y="56804"/>
            <a:ext cx="6310627" cy="666200"/>
          </a:xfrm>
          <a:prstGeom prst="rect">
            <a:avLst/>
          </a:prstGeom>
          <a:solidFill>
            <a:srgbClr val="FFFF66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13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44"/>
          <p:cNvSpPr>
            <a:spLocks noChangeArrowheads="1"/>
          </p:cNvSpPr>
          <p:nvPr/>
        </p:nvSpPr>
        <p:spPr bwMode="auto">
          <a:xfrm>
            <a:off x="1475656" y="404663"/>
            <a:ext cx="6310627" cy="36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Dilemma SIMBOLICO: OGGETTIVAZIONE vs ALIENAZIONE</a:t>
            </a:r>
            <a:endParaRPr lang="it-IT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908175" y="1196975"/>
            <a:ext cx="5400675" cy="4400550"/>
          </a:xfrm>
          <a:prstGeom prst="ellipse">
            <a:avLst/>
          </a:prstGeom>
          <a:solidFill>
            <a:srgbClr val="A4EAF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Oval 3"/>
          <p:cNvSpPr>
            <a:spLocks noChangeArrowheads="1"/>
          </p:cNvSpPr>
          <p:nvPr/>
        </p:nvSpPr>
        <p:spPr bwMode="auto">
          <a:xfrm>
            <a:off x="2698750" y="1844675"/>
            <a:ext cx="3817938" cy="30972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" name="AutoShape 18"/>
          <p:cNvSpPr>
            <a:spLocks noChangeArrowheads="1"/>
          </p:cNvSpPr>
          <p:nvPr/>
        </p:nvSpPr>
        <p:spPr bwMode="auto">
          <a:xfrm rot="-2237898">
            <a:off x="5651500" y="2420938"/>
            <a:ext cx="279400" cy="93662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AutoShape 19"/>
          <p:cNvSpPr>
            <a:spLocks noChangeArrowheads="1"/>
          </p:cNvSpPr>
          <p:nvPr/>
        </p:nvSpPr>
        <p:spPr bwMode="auto">
          <a:xfrm rot="-2237898">
            <a:off x="3213100" y="4271963"/>
            <a:ext cx="279400" cy="93662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 rot="2232523">
            <a:off x="3203575" y="2471738"/>
            <a:ext cx="279400" cy="93662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" name="AutoShape 21"/>
          <p:cNvSpPr>
            <a:spLocks noChangeArrowheads="1"/>
          </p:cNvSpPr>
          <p:nvPr/>
        </p:nvSpPr>
        <p:spPr bwMode="auto">
          <a:xfrm rot="2232523">
            <a:off x="5651500" y="4292600"/>
            <a:ext cx="279400" cy="93663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WordArt 23"/>
          <p:cNvSpPr>
            <a:spLocks noChangeArrowheads="1" noChangeShapeType="1" noTextEdit="1"/>
          </p:cNvSpPr>
          <p:nvPr/>
        </p:nvSpPr>
        <p:spPr bwMode="auto">
          <a:xfrm rot="-2211908">
            <a:off x="2106613" y="1906588"/>
            <a:ext cx="2854325" cy="1536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324075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</a:t>
            </a:r>
          </a:p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     ISTITUZIONE         </a:t>
            </a:r>
          </a:p>
        </p:txBody>
      </p:sp>
      <p:sp>
        <p:nvSpPr>
          <p:cNvPr id="30" name="WordArt 24"/>
          <p:cNvSpPr>
            <a:spLocks noChangeArrowheads="1" noChangeShapeType="1" noTextEdit="1"/>
          </p:cNvSpPr>
          <p:nvPr/>
        </p:nvSpPr>
        <p:spPr bwMode="auto">
          <a:xfrm rot="2503220">
            <a:off x="4160838" y="1890713"/>
            <a:ext cx="2805112" cy="1838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899271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       AUTORITA’         </a:t>
            </a: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3132138" y="2228850"/>
            <a:ext cx="2952750" cy="2232025"/>
          </a:xfrm>
          <a:prstGeom prst="ellipse">
            <a:avLst/>
          </a:prstGeom>
          <a:solidFill>
            <a:srgbClr val="BDECFB">
              <a:alpha val="8588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cxnSp>
        <p:nvCxnSpPr>
          <p:cNvPr id="32" name="AutoShape 8"/>
          <p:cNvCxnSpPr>
            <a:cxnSpLocks noChangeShapeType="1"/>
          </p:cNvCxnSpPr>
          <p:nvPr/>
        </p:nvCxnSpPr>
        <p:spPr bwMode="auto">
          <a:xfrm>
            <a:off x="4608513" y="2228850"/>
            <a:ext cx="0" cy="223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9"/>
          <p:cNvCxnSpPr>
            <a:cxnSpLocks noChangeShapeType="1"/>
          </p:cNvCxnSpPr>
          <p:nvPr/>
        </p:nvCxnSpPr>
        <p:spPr bwMode="auto">
          <a:xfrm flipH="1">
            <a:off x="3132138" y="3344863"/>
            <a:ext cx="29527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AutoShape 25"/>
          <p:cNvCxnSpPr>
            <a:cxnSpLocks noChangeShapeType="1"/>
          </p:cNvCxnSpPr>
          <p:nvPr/>
        </p:nvCxnSpPr>
        <p:spPr bwMode="auto">
          <a:xfrm>
            <a:off x="4608513" y="1196975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26"/>
          <p:cNvCxnSpPr>
            <a:cxnSpLocks noChangeShapeType="1"/>
          </p:cNvCxnSpPr>
          <p:nvPr/>
        </p:nvCxnSpPr>
        <p:spPr bwMode="auto">
          <a:xfrm>
            <a:off x="4608513" y="4941888"/>
            <a:ext cx="0" cy="655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27"/>
          <p:cNvCxnSpPr>
            <a:cxnSpLocks noChangeShapeType="1"/>
          </p:cNvCxnSpPr>
          <p:nvPr/>
        </p:nvCxnSpPr>
        <p:spPr bwMode="auto">
          <a:xfrm>
            <a:off x="6516688" y="3394075"/>
            <a:ext cx="792162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28"/>
          <p:cNvCxnSpPr>
            <a:cxnSpLocks noChangeShapeType="1"/>
          </p:cNvCxnSpPr>
          <p:nvPr/>
        </p:nvCxnSpPr>
        <p:spPr bwMode="auto">
          <a:xfrm flipH="1">
            <a:off x="1908175" y="3394075"/>
            <a:ext cx="79057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3501008"/>
            <a:ext cx="1152525" cy="314270"/>
          </a:xfrm>
        </p:spPr>
        <p:txBody>
          <a:bodyPr/>
          <a:lstStyle/>
          <a:p>
            <a:pPr algn="l" eaLnBrk="1" hangingPunct="1"/>
            <a:r>
              <a:rPr lang="en-GB" sz="1200" dirty="0" smtClean="0">
                <a:latin typeface="Arial Rounded MT Bold" pitchFamily="34" charset="0"/>
              </a:rPr>
              <a:t>Motivations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3352800" y="3501009"/>
            <a:ext cx="1169988" cy="31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 dirty="0" err="1">
                <a:latin typeface="Arial Rounded MT Bold" pitchFamily="34" charset="0"/>
              </a:rPr>
              <a:t>Integrazione</a:t>
            </a:r>
            <a:endParaRPr lang="en-GB" sz="1200" dirty="0">
              <a:latin typeface="Arial Rounded MT Bold" pitchFamily="34" charset="0"/>
            </a:endParaRPr>
          </a:p>
          <a:p>
            <a:pPr algn="r">
              <a:spcBef>
                <a:spcPct val="20000"/>
              </a:spcBef>
            </a:pPr>
            <a:endParaRPr lang="en-GB" sz="1200" dirty="0">
              <a:latin typeface="Arial Rounded MT Bold" pitchFamily="34" charset="0"/>
            </a:endParaRPr>
          </a:p>
          <a:p>
            <a:pPr algn="r">
              <a:spcBef>
                <a:spcPct val="20000"/>
              </a:spcBef>
            </a:pPr>
            <a:endParaRPr lang="en-GB" sz="1200" dirty="0">
              <a:latin typeface="Arial Rounded MT Bold" pitchFamily="34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2987675" y="2647950"/>
            <a:ext cx="1584325" cy="6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Adattamento</a:t>
            </a:r>
          </a:p>
          <a:p>
            <a:pPr algn="r"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Allocazione</a:t>
            </a:r>
          </a:p>
          <a:p>
            <a:pPr algn="r"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Distribuzione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4637088" y="2817813"/>
            <a:ext cx="1323975" cy="472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Perseguimento dei fini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4644008" y="3789040"/>
            <a:ext cx="911225" cy="47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 dirty="0"/>
              <a:t>(</a:t>
            </a:r>
            <a:r>
              <a:rPr lang="en-GB" sz="1200" dirty="0" err="1"/>
              <a:t>Interessi</a:t>
            </a:r>
            <a:r>
              <a:rPr lang="en-GB" sz="1200" dirty="0"/>
              <a:t>/           </a:t>
            </a:r>
            <a:r>
              <a:rPr lang="en-GB" sz="1200" dirty="0">
                <a:solidFill>
                  <a:srgbClr val="FF0000"/>
                </a:solidFill>
              </a:rPr>
              <a:t>(</a:t>
            </a:r>
            <a:r>
              <a:rPr lang="en-GB" sz="1200" dirty="0" err="1">
                <a:solidFill>
                  <a:srgbClr val="FF0000"/>
                </a:solidFill>
              </a:rPr>
              <a:t>Valori</a:t>
            </a:r>
            <a:r>
              <a:rPr lang="en-GB" sz="1200" dirty="0">
                <a:solidFill>
                  <a:srgbClr val="FF0000"/>
                </a:solidFill>
              </a:rPr>
              <a:t>)</a:t>
            </a:r>
            <a:endParaRPr lang="en-GB" sz="1200" dirty="0"/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3635375" y="3789040"/>
            <a:ext cx="792163" cy="31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 dirty="0">
                <a:solidFill>
                  <a:srgbClr val="FF0000"/>
                </a:solidFill>
              </a:rPr>
              <a:t>(</a:t>
            </a:r>
            <a:r>
              <a:rPr lang="en-GB" sz="1200" dirty="0" err="1">
                <a:solidFill>
                  <a:srgbClr val="FF0000"/>
                </a:solidFill>
              </a:rPr>
              <a:t>Legale</a:t>
            </a:r>
            <a:r>
              <a:rPr lang="en-GB" sz="1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4664075" y="2420938"/>
            <a:ext cx="792163" cy="522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>
                <a:solidFill>
                  <a:srgbClr val="FF0000"/>
                </a:solidFill>
              </a:rPr>
              <a:t>(Politica)   </a:t>
            </a:r>
            <a:r>
              <a:rPr lang="en-GB" sz="1200"/>
              <a:t>Potere</a:t>
            </a: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706813" y="2389187"/>
            <a:ext cx="1009650" cy="31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>
                <a:solidFill>
                  <a:srgbClr val="FF0000"/>
                </a:solidFill>
              </a:rPr>
              <a:t>(Economia)</a:t>
            </a:r>
          </a:p>
        </p:txBody>
      </p:sp>
      <p:sp>
        <p:nvSpPr>
          <p:cNvPr id="46" name="Rectangle 29"/>
          <p:cNvSpPr>
            <a:spLocks noChangeArrowheads="1"/>
          </p:cNvSpPr>
          <p:nvPr/>
        </p:nvSpPr>
        <p:spPr bwMode="auto">
          <a:xfrm>
            <a:off x="7380288" y="4221163"/>
            <a:ext cx="7921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Koinonia</a:t>
            </a:r>
          </a:p>
        </p:txBody>
      </p:sp>
      <p:sp>
        <p:nvSpPr>
          <p:cNvPr id="47" name="Rectangle 30"/>
          <p:cNvSpPr>
            <a:spLocks noChangeArrowheads="1"/>
          </p:cNvSpPr>
          <p:nvPr/>
        </p:nvSpPr>
        <p:spPr bwMode="auto">
          <a:xfrm>
            <a:off x="7380288" y="2420938"/>
            <a:ext cx="7921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Diakonia</a:t>
            </a:r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539750" y="4149725"/>
            <a:ext cx="1366838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(Sistema interno)</a:t>
            </a:r>
          </a:p>
        </p:txBody>
      </p:sp>
      <p:sp>
        <p:nvSpPr>
          <p:cNvPr id="49" name="Rectangle 32"/>
          <p:cNvSpPr>
            <a:spLocks noChangeArrowheads="1"/>
          </p:cNvSpPr>
          <p:nvPr/>
        </p:nvSpPr>
        <p:spPr bwMode="auto">
          <a:xfrm>
            <a:off x="468313" y="2420938"/>
            <a:ext cx="14398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(Sistema esterno)</a:t>
            </a:r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 rot="-2282667">
            <a:off x="6443663" y="1129187"/>
            <a:ext cx="221773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Dilemma del  POTERE</a:t>
            </a:r>
          </a:p>
          <a:p>
            <a:pPr algn="ctr">
              <a:spcBef>
                <a:spcPct val="20000"/>
              </a:spcBef>
            </a:pPr>
            <a:r>
              <a:rPr lang="en-GB" sz="1200" dirty="0" err="1"/>
              <a:t>Consenso</a:t>
            </a:r>
            <a:r>
              <a:rPr lang="en-GB" sz="1200" dirty="0"/>
              <a:t> o </a:t>
            </a:r>
            <a:r>
              <a:rPr lang="en-GB" sz="1200" dirty="0" err="1"/>
              <a:t>Coercizione</a:t>
            </a:r>
            <a:endParaRPr lang="en-GB" sz="1200" dirty="0"/>
          </a:p>
        </p:txBody>
      </p:sp>
      <p:sp>
        <p:nvSpPr>
          <p:cNvPr id="51" name="Rectangle 34"/>
          <p:cNvSpPr>
            <a:spLocks noChangeArrowheads="1"/>
          </p:cNvSpPr>
          <p:nvPr/>
        </p:nvSpPr>
        <p:spPr bwMode="auto">
          <a:xfrm rot="-2199314">
            <a:off x="80047" y="5367597"/>
            <a:ext cx="2890838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Dilemma </a:t>
            </a:r>
            <a:r>
              <a:rPr lang="en-GB" sz="1200" dirty="0" err="1">
                <a:latin typeface="Arial Rounded MT Bold" pitchFamily="34" charset="0"/>
              </a:rPr>
              <a:t>della</a:t>
            </a:r>
            <a:r>
              <a:rPr lang="en-GB" sz="1200" dirty="0">
                <a:latin typeface="Arial Rounded MT Bold" pitchFamily="34" charset="0"/>
              </a:rPr>
              <a:t> DELIMITAZIONE</a:t>
            </a:r>
            <a:r>
              <a:rPr lang="en-GB" sz="1200" dirty="0"/>
              <a:t> </a:t>
            </a:r>
            <a:r>
              <a:rPr lang="en-GB" sz="1200" dirty="0" err="1"/>
              <a:t>Definizione</a:t>
            </a:r>
            <a:r>
              <a:rPr lang="en-GB" sz="1200" dirty="0"/>
              <a:t> o </a:t>
            </a:r>
            <a:r>
              <a:rPr lang="en-GB" sz="1200" dirty="0" err="1"/>
              <a:t>Sostituzione</a:t>
            </a:r>
            <a:r>
              <a:rPr lang="en-GB" sz="1200" dirty="0"/>
              <a:t> </a:t>
            </a:r>
            <a:r>
              <a:rPr lang="en-GB" sz="1200" dirty="0" err="1"/>
              <a:t>della</a:t>
            </a:r>
            <a:r>
              <a:rPr lang="en-GB" sz="1200" dirty="0"/>
              <a:t> </a:t>
            </a:r>
            <a:r>
              <a:rPr lang="en-GB" sz="1200" dirty="0" err="1"/>
              <a:t>Lettera</a:t>
            </a:r>
            <a:r>
              <a:rPr lang="en-GB" sz="1200" dirty="0"/>
              <a:t> </a:t>
            </a:r>
            <a:r>
              <a:rPr lang="en-GB" sz="1200" dirty="0" err="1"/>
              <a:t>allo</a:t>
            </a:r>
            <a:r>
              <a:rPr lang="en-GB" sz="1200" dirty="0"/>
              <a:t> </a:t>
            </a:r>
            <a:r>
              <a:rPr lang="en-GB" sz="1200" dirty="0" err="1"/>
              <a:t>Spirito</a:t>
            </a:r>
            <a:endParaRPr lang="en-GB" sz="1200" dirty="0"/>
          </a:p>
        </p:txBody>
      </p:sp>
      <p:sp>
        <p:nvSpPr>
          <p:cNvPr id="52" name="Rectangle 35"/>
          <p:cNvSpPr>
            <a:spLocks noChangeArrowheads="1"/>
          </p:cNvSpPr>
          <p:nvPr/>
        </p:nvSpPr>
        <p:spPr bwMode="auto">
          <a:xfrm rot="2198664">
            <a:off x="6404492" y="5180529"/>
            <a:ext cx="198437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Dilemma </a:t>
            </a:r>
            <a:r>
              <a:rPr lang="en-GB" sz="1200" dirty="0" err="1">
                <a:latin typeface="Arial Rounded MT Bold" pitchFamily="34" charset="0"/>
              </a:rPr>
              <a:t>della</a:t>
            </a:r>
            <a:r>
              <a:rPr lang="en-GB" sz="1200" dirty="0">
                <a:latin typeface="Arial Rounded MT Bold" pitchFamily="34" charset="0"/>
              </a:rPr>
              <a:t>  </a:t>
            </a:r>
          </a:p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MOTIVAZIONE MISTA</a:t>
            </a:r>
          </a:p>
        </p:txBody>
      </p:sp>
      <p:sp>
        <p:nvSpPr>
          <p:cNvPr id="53" name="Rectangle 36"/>
          <p:cNvSpPr>
            <a:spLocks noChangeArrowheads="1"/>
          </p:cNvSpPr>
          <p:nvPr/>
        </p:nvSpPr>
        <p:spPr bwMode="auto">
          <a:xfrm rot="2201045">
            <a:off x="-153406" y="866489"/>
            <a:ext cx="3424238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Dilemma dell’</a:t>
            </a:r>
          </a:p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ORDINE AMMINISTRATIVO </a:t>
            </a:r>
          </a:p>
          <a:p>
            <a:pPr algn="ctr">
              <a:spcBef>
                <a:spcPct val="20000"/>
              </a:spcBef>
            </a:pPr>
            <a:r>
              <a:rPr lang="en-GB" sz="1200" dirty="0" err="1"/>
              <a:t>Elaborazione</a:t>
            </a:r>
            <a:r>
              <a:rPr lang="en-GB" sz="1200" dirty="0"/>
              <a:t> - </a:t>
            </a:r>
            <a:r>
              <a:rPr lang="en-GB" sz="1200" dirty="0" err="1"/>
              <a:t>alienazione</a:t>
            </a:r>
            <a:endParaRPr lang="en-GB" sz="1200" dirty="0"/>
          </a:p>
        </p:txBody>
      </p:sp>
      <p:sp>
        <p:nvSpPr>
          <p:cNvPr id="54" name="Rectangle 37"/>
          <p:cNvSpPr>
            <a:spLocks noChangeArrowheads="1"/>
          </p:cNvSpPr>
          <p:nvPr/>
        </p:nvSpPr>
        <p:spPr bwMode="auto">
          <a:xfrm>
            <a:off x="2843213" y="981075"/>
            <a:ext cx="129698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/>
              <a:t>Società visibile </a:t>
            </a:r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5076825" y="981075"/>
            <a:ext cx="1296988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 err="1"/>
              <a:t>Popolo</a:t>
            </a:r>
            <a:r>
              <a:rPr lang="en-GB" sz="1200" dirty="0"/>
              <a:t> di </a:t>
            </a:r>
            <a:r>
              <a:rPr lang="en-GB" sz="1200" dirty="0" err="1"/>
              <a:t>Dio</a:t>
            </a:r>
            <a:r>
              <a:rPr lang="en-GB" sz="1200" dirty="0"/>
              <a:t> </a:t>
            </a:r>
          </a:p>
        </p:txBody>
      </p:sp>
      <p:sp>
        <p:nvSpPr>
          <p:cNvPr id="56" name="Rectangle 39"/>
          <p:cNvSpPr>
            <a:spLocks noChangeArrowheads="1"/>
          </p:cNvSpPr>
          <p:nvPr/>
        </p:nvSpPr>
        <p:spPr bwMode="auto">
          <a:xfrm>
            <a:off x="5076825" y="5661248"/>
            <a:ext cx="20891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/>
              <a:t>(Aspetto espressivo/consumatorio)</a:t>
            </a:r>
          </a:p>
        </p:txBody>
      </p:sp>
      <p:sp>
        <p:nvSpPr>
          <p:cNvPr id="57" name="Rectangle 40"/>
          <p:cNvSpPr>
            <a:spLocks noChangeArrowheads="1"/>
          </p:cNvSpPr>
          <p:nvPr/>
        </p:nvSpPr>
        <p:spPr bwMode="auto">
          <a:xfrm>
            <a:off x="2409825" y="5661248"/>
            <a:ext cx="18018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 dirty="0"/>
              <a:t>(</a:t>
            </a:r>
            <a:r>
              <a:rPr lang="en-GB" sz="1200" dirty="0" err="1"/>
              <a:t>Aspetto</a:t>
            </a:r>
            <a:r>
              <a:rPr lang="en-GB" sz="1200" dirty="0"/>
              <a:t> </a:t>
            </a:r>
            <a:r>
              <a:rPr lang="en-GB" sz="1200" dirty="0" err="1"/>
              <a:t>strumentale</a:t>
            </a:r>
            <a:r>
              <a:rPr lang="en-GB" sz="1200" dirty="0"/>
              <a:t>)</a:t>
            </a:r>
          </a:p>
        </p:txBody>
      </p:sp>
      <p:sp>
        <p:nvSpPr>
          <p:cNvPr id="58" name="WordArt 4"/>
          <p:cNvSpPr>
            <a:spLocks noChangeArrowheads="1" noChangeShapeType="1" noTextEdit="1"/>
          </p:cNvSpPr>
          <p:nvPr/>
        </p:nvSpPr>
        <p:spPr bwMode="auto">
          <a:xfrm rot="-2198628">
            <a:off x="4221163" y="3719513"/>
            <a:ext cx="2943225" cy="127317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555048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           COMUNITA’           </a:t>
            </a:r>
          </a:p>
        </p:txBody>
      </p:sp>
      <p:sp>
        <p:nvSpPr>
          <p:cNvPr id="59" name="WordArt 22"/>
          <p:cNvSpPr>
            <a:spLocks noChangeArrowheads="1" noChangeShapeType="1" noTextEdit="1"/>
          </p:cNvSpPr>
          <p:nvPr/>
        </p:nvSpPr>
        <p:spPr bwMode="auto">
          <a:xfrm rot="2233498">
            <a:off x="2181225" y="3508375"/>
            <a:ext cx="2805113" cy="1471613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260012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IDEALI  NORME  VALORI</a:t>
            </a:r>
          </a:p>
        </p:txBody>
      </p:sp>
      <p:sp>
        <p:nvSpPr>
          <p:cNvPr id="60" name="Rectangle 42"/>
          <p:cNvSpPr>
            <a:spLocks noChangeArrowheads="1"/>
          </p:cNvSpPr>
          <p:nvPr/>
        </p:nvSpPr>
        <p:spPr bwMode="auto">
          <a:xfrm>
            <a:off x="2195736" y="44624"/>
            <a:ext cx="5196308" cy="4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sz="28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CHIESA </a:t>
            </a:r>
            <a:r>
              <a:rPr lang="it-IT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come Sacramento</a:t>
            </a:r>
          </a:p>
        </p:txBody>
      </p:sp>
    </p:spTree>
    <p:extLst>
      <p:ext uri="{BB962C8B-B14F-4D97-AF65-F5344CB8AC3E}">
        <p14:creationId xmlns:p14="http://schemas.microsoft.com/office/powerpoint/2010/main" xmlns="" val="19354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tangolo 50"/>
          <p:cNvSpPr/>
          <p:nvPr/>
        </p:nvSpPr>
        <p:spPr>
          <a:xfrm>
            <a:off x="1331640" y="56803"/>
            <a:ext cx="6454643" cy="786559"/>
          </a:xfrm>
          <a:prstGeom prst="rect">
            <a:avLst/>
          </a:prstGeom>
          <a:solidFill>
            <a:srgbClr val="FFFF66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14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44"/>
          <p:cNvSpPr>
            <a:spLocks noChangeArrowheads="1"/>
          </p:cNvSpPr>
          <p:nvPr/>
        </p:nvSpPr>
        <p:spPr bwMode="auto">
          <a:xfrm>
            <a:off x="1259632" y="582447"/>
            <a:ext cx="6595300" cy="18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Dilemma della COMPLESSITÀ: OGGETTIVAZIONE </a:t>
            </a:r>
            <a:r>
              <a:rPr lang="it-IT" b="1" dirty="0">
                <a:solidFill>
                  <a:srgbClr val="008000"/>
                </a:solidFill>
                <a:latin typeface="Calibri" panose="020F0502020204030204" pitchFamily="34" charset="0"/>
              </a:rPr>
              <a:t>vs </a:t>
            </a:r>
            <a:r>
              <a:rPr lang="it-IT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ALIENAZIONE</a:t>
            </a:r>
            <a:endParaRPr lang="it-IT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908175" y="1196975"/>
            <a:ext cx="5400675" cy="4400550"/>
          </a:xfrm>
          <a:prstGeom prst="ellipse">
            <a:avLst/>
          </a:prstGeom>
          <a:solidFill>
            <a:srgbClr val="A4EAF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Oval 3"/>
          <p:cNvSpPr>
            <a:spLocks noChangeArrowheads="1"/>
          </p:cNvSpPr>
          <p:nvPr/>
        </p:nvSpPr>
        <p:spPr bwMode="auto">
          <a:xfrm>
            <a:off x="2698750" y="1844675"/>
            <a:ext cx="3817938" cy="30972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" name="AutoShape 18"/>
          <p:cNvSpPr>
            <a:spLocks noChangeArrowheads="1"/>
          </p:cNvSpPr>
          <p:nvPr/>
        </p:nvSpPr>
        <p:spPr bwMode="auto">
          <a:xfrm rot="-2237898">
            <a:off x="5651500" y="2420938"/>
            <a:ext cx="279400" cy="93662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AutoShape 19"/>
          <p:cNvSpPr>
            <a:spLocks noChangeArrowheads="1"/>
          </p:cNvSpPr>
          <p:nvPr/>
        </p:nvSpPr>
        <p:spPr bwMode="auto">
          <a:xfrm rot="-2237898">
            <a:off x="3213100" y="4271963"/>
            <a:ext cx="279400" cy="93662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 rot="2232523">
            <a:off x="3203575" y="2471738"/>
            <a:ext cx="279400" cy="93662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" name="AutoShape 21"/>
          <p:cNvSpPr>
            <a:spLocks noChangeArrowheads="1"/>
          </p:cNvSpPr>
          <p:nvPr/>
        </p:nvSpPr>
        <p:spPr bwMode="auto">
          <a:xfrm rot="2232523">
            <a:off x="5651500" y="4292600"/>
            <a:ext cx="279400" cy="93663"/>
          </a:xfrm>
          <a:prstGeom prst="leftRightArrow">
            <a:avLst>
              <a:gd name="adj1" fmla="val 50000"/>
              <a:gd name="adj2" fmla="val 596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" name="WordArt 23"/>
          <p:cNvSpPr>
            <a:spLocks noChangeArrowheads="1" noChangeShapeType="1" noTextEdit="1"/>
          </p:cNvSpPr>
          <p:nvPr/>
        </p:nvSpPr>
        <p:spPr bwMode="auto">
          <a:xfrm rot="-2211908">
            <a:off x="2106613" y="1906588"/>
            <a:ext cx="2854325" cy="1536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324075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</a:t>
            </a:r>
          </a:p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     ISTITUZIONE         </a:t>
            </a:r>
          </a:p>
        </p:txBody>
      </p:sp>
      <p:sp>
        <p:nvSpPr>
          <p:cNvPr id="30" name="WordArt 24"/>
          <p:cNvSpPr>
            <a:spLocks noChangeArrowheads="1" noChangeShapeType="1" noTextEdit="1"/>
          </p:cNvSpPr>
          <p:nvPr/>
        </p:nvSpPr>
        <p:spPr bwMode="auto">
          <a:xfrm rot="2503220">
            <a:off x="4160838" y="1890713"/>
            <a:ext cx="2805112" cy="1838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899271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       AUTORITA’         </a:t>
            </a: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3132138" y="2228850"/>
            <a:ext cx="2952750" cy="2232025"/>
          </a:xfrm>
          <a:prstGeom prst="ellipse">
            <a:avLst/>
          </a:prstGeom>
          <a:solidFill>
            <a:srgbClr val="BDECFB">
              <a:alpha val="8588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cxnSp>
        <p:nvCxnSpPr>
          <p:cNvPr id="32" name="AutoShape 8"/>
          <p:cNvCxnSpPr>
            <a:cxnSpLocks noChangeShapeType="1"/>
          </p:cNvCxnSpPr>
          <p:nvPr/>
        </p:nvCxnSpPr>
        <p:spPr bwMode="auto">
          <a:xfrm>
            <a:off x="4608513" y="2228850"/>
            <a:ext cx="0" cy="223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9"/>
          <p:cNvCxnSpPr>
            <a:cxnSpLocks noChangeShapeType="1"/>
          </p:cNvCxnSpPr>
          <p:nvPr/>
        </p:nvCxnSpPr>
        <p:spPr bwMode="auto">
          <a:xfrm flipH="1">
            <a:off x="3132138" y="3344863"/>
            <a:ext cx="29527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AutoShape 25"/>
          <p:cNvCxnSpPr>
            <a:cxnSpLocks noChangeShapeType="1"/>
          </p:cNvCxnSpPr>
          <p:nvPr/>
        </p:nvCxnSpPr>
        <p:spPr bwMode="auto">
          <a:xfrm>
            <a:off x="4608513" y="1196975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26"/>
          <p:cNvCxnSpPr>
            <a:cxnSpLocks noChangeShapeType="1"/>
          </p:cNvCxnSpPr>
          <p:nvPr/>
        </p:nvCxnSpPr>
        <p:spPr bwMode="auto">
          <a:xfrm>
            <a:off x="4608513" y="4941888"/>
            <a:ext cx="0" cy="655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27"/>
          <p:cNvCxnSpPr>
            <a:cxnSpLocks noChangeShapeType="1"/>
          </p:cNvCxnSpPr>
          <p:nvPr/>
        </p:nvCxnSpPr>
        <p:spPr bwMode="auto">
          <a:xfrm>
            <a:off x="6516688" y="3394075"/>
            <a:ext cx="792162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28"/>
          <p:cNvCxnSpPr>
            <a:cxnSpLocks noChangeShapeType="1"/>
          </p:cNvCxnSpPr>
          <p:nvPr/>
        </p:nvCxnSpPr>
        <p:spPr bwMode="auto">
          <a:xfrm flipH="1">
            <a:off x="1908175" y="3394075"/>
            <a:ext cx="79057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3501008"/>
            <a:ext cx="1152525" cy="314270"/>
          </a:xfrm>
        </p:spPr>
        <p:txBody>
          <a:bodyPr/>
          <a:lstStyle/>
          <a:p>
            <a:pPr algn="l" eaLnBrk="1" hangingPunct="1"/>
            <a:r>
              <a:rPr lang="en-GB" sz="1200" dirty="0" err="1" smtClean="0">
                <a:latin typeface="Arial Rounded MT Bold" pitchFamily="34" charset="0"/>
              </a:rPr>
              <a:t>Motivazioni</a:t>
            </a:r>
            <a:endParaRPr lang="en-GB" sz="1200" dirty="0" smtClean="0">
              <a:latin typeface="Arial Rounded MT Bold" pitchFamily="34" charset="0"/>
            </a:endParaRP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3352800" y="3501009"/>
            <a:ext cx="1169988" cy="31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 dirty="0" err="1">
                <a:latin typeface="Arial Rounded MT Bold" pitchFamily="34" charset="0"/>
              </a:rPr>
              <a:t>Integrazione</a:t>
            </a:r>
            <a:endParaRPr lang="en-GB" sz="1200" dirty="0">
              <a:latin typeface="Arial Rounded MT Bold" pitchFamily="34" charset="0"/>
            </a:endParaRPr>
          </a:p>
          <a:p>
            <a:pPr algn="r">
              <a:spcBef>
                <a:spcPct val="20000"/>
              </a:spcBef>
            </a:pPr>
            <a:endParaRPr lang="en-GB" sz="1200" dirty="0">
              <a:latin typeface="Arial Rounded MT Bold" pitchFamily="34" charset="0"/>
            </a:endParaRPr>
          </a:p>
          <a:p>
            <a:pPr algn="r">
              <a:spcBef>
                <a:spcPct val="20000"/>
              </a:spcBef>
            </a:pPr>
            <a:endParaRPr lang="en-GB" sz="1200" dirty="0">
              <a:latin typeface="Arial Rounded MT Bold" pitchFamily="34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2987675" y="2647950"/>
            <a:ext cx="1584325" cy="6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Adattamento</a:t>
            </a:r>
          </a:p>
          <a:p>
            <a:pPr algn="r"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Allocazione</a:t>
            </a:r>
          </a:p>
          <a:p>
            <a:pPr algn="r"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Distribuzione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4637088" y="2817813"/>
            <a:ext cx="1323975" cy="472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Perseguimento dei fini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4644008" y="3789040"/>
            <a:ext cx="911225" cy="474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 dirty="0"/>
              <a:t>(</a:t>
            </a:r>
            <a:r>
              <a:rPr lang="en-GB" sz="1200" dirty="0" err="1"/>
              <a:t>Interessi</a:t>
            </a:r>
            <a:r>
              <a:rPr lang="en-GB" sz="1200" dirty="0"/>
              <a:t>/           </a:t>
            </a:r>
            <a:r>
              <a:rPr lang="en-GB" sz="1200" dirty="0">
                <a:solidFill>
                  <a:srgbClr val="FF0000"/>
                </a:solidFill>
              </a:rPr>
              <a:t>(</a:t>
            </a:r>
            <a:r>
              <a:rPr lang="en-GB" sz="1200" dirty="0" err="1">
                <a:solidFill>
                  <a:srgbClr val="FF0000"/>
                </a:solidFill>
              </a:rPr>
              <a:t>Valori</a:t>
            </a:r>
            <a:r>
              <a:rPr lang="en-GB" sz="1200" dirty="0">
                <a:solidFill>
                  <a:srgbClr val="FF0000"/>
                </a:solidFill>
              </a:rPr>
              <a:t>)</a:t>
            </a:r>
            <a:endParaRPr lang="en-GB" sz="1200" dirty="0"/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3635375" y="3789040"/>
            <a:ext cx="792163" cy="314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 dirty="0">
                <a:solidFill>
                  <a:srgbClr val="FF0000"/>
                </a:solidFill>
              </a:rPr>
              <a:t>(</a:t>
            </a:r>
            <a:r>
              <a:rPr lang="en-GB" sz="1200" dirty="0" err="1">
                <a:solidFill>
                  <a:srgbClr val="FF0000"/>
                </a:solidFill>
              </a:rPr>
              <a:t>Legale</a:t>
            </a:r>
            <a:r>
              <a:rPr lang="en-GB" sz="1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4653597" y="2372002"/>
            <a:ext cx="792163" cy="522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 dirty="0">
                <a:solidFill>
                  <a:srgbClr val="FF0000"/>
                </a:solidFill>
              </a:rPr>
              <a:t>(</a:t>
            </a:r>
            <a:r>
              <a:rPr lang="en-GB" sz="1200" dirty="0" err="1">
                <a:solidFill>
                  <a:srgbClr val="FF0000"/>
                </a:solidFill>
              </a:rPr>
              <a:t>Politica</a:t>
            </a:r>
            <a:r>
              <a:rPr lang="en-GB" sz="1200" dirty="0">
                <a:solidFill>
                  <a:srgbClr val="FF0000"/>
                </a:solidFill>
              </a:rPr>
              <a:t>)  </a:t>
            </a:r>
            <a:r>
              <a:rPr lang="en-GB" sz="1200" dirty="0" smtClean="0">
                <a:solidFill>
                  <a:srgbClr val="FF0000"/>
                </a:solidFill>
              </a:rPr>
              <a:t>      </a:t>
            </a: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n-GB" sz="1200" dirty="0" err="1" smtClean="0"/>
              <a:t>Potere</a:t>
            </a:r>
            <a:endParaRPr lang="en-GB" sz="1200" dirty="0"/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706813" y="2389187"/>
            <a:ext cx="1009650" cy="31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>
                <a:solidFill>
                  <a:srgbClr val="FF0000"/>
                </a:solidFill>
              </a:rPr>
              <a:t>(Economia)</a:t>
            </a:r>
          </a:p>
        </p:txBody>
      </p:sp>
      <p:sp>
        <p:nvSpPr>
          <p:cNvPr id="46" name="Rectangle 29"/>
          <p:cNvSpPr>
            <a:spLocks noChangeArrowheads="1"/>
          </p:cNvSpPr>
          <p:nvPr/>
        </p:nvSpPr>
        <p:spPr bwMode="auto">
          <a:xfrm>
            <a:off x="7380288" y="4221163"/>
            <a:ext cx="7921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Koinonia</a:t>
            </a:r>
          </a:p>
        </p:txBody>
      </p:sp>
      <p:sp>
        <p:nvSpPr>
          <p:cNvPr id="47" name="Rectangle 30"/>
          <p:cNvSpPr>
            <a:spLocks noChangeArrowheads="1"/>
          </p:cNvSpPr>
          <p:nvPr/>
        </p:nvSpPr>
        <p:spPr bwMode="auto">
          <a:xfrm>
            <a:off x="7380288" y="2420938"/>
            <a:ext cx="7921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Diakonia</a:t>
            </a:r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539750" y="4149725"/>
            <a:ext cx="1366838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(Sistema interno)</a:t>
            </a:r>
          </a:p>
        </p:txBody>
      </p:sp>
      <p:sp>
        <p:nvSpPr>
          <p:cNvPr id="49" name="Rectangle 32"/>
          <p:cNvSpPr>
            <a:spLocks noChangeArrowheads="1"/>
          </p:cNvSpPr>
          <p:nvPr/>
        </p:nvSpPr>
        <p:spPr bwMode="auto">
          <a:xfrm>
            <a:off x="468313" y="2420938"/>
            <a:ext cx="14398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/>
              <a:t>(Sistema esterno)</a:t>
            </a:r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 rot="-2282667">
            <a:off x="6321507" y="1096290"/>
            <a:ext cx="221773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Dilemma del  POTERE</a:t>
            </a:r>
          </a:p>
          <a:p>
            <a:pPr algn="ctr">
              <a:spcBef>
                <a:spcPct val="20000"/>
              </a:spcBef>
            </a:pPr>
            <a:r>
              <a:rPr lang="en-GB" sz="1200" dirty="0" err="1"/>
              <a:t>Consenso</a:t>
            </a:r>
            <a:r>
              <a:rPr lang="en-GB" sz="1200" dirty="0"/>
              <a:t> o </a:t>
            </a:r>
            <a:r>
              <a:rPr lang="en-GB" sz="1200" dirty="0" err="1"/>
              <a:t>Coercizione</a:t>
            </a:r>
            <a:endParaRPr lang="en-GB" sz="1200" dirty="0"/>
          </a:p>
        </p:txBody>
      </p:sp>
      <p:sp>
        <p:nvSpPr>
          <p:cNvPr id="52" name="Rectangle 35"/>
          <p:cNvSpPr>
            <a:spLocks noChangeArrowheads="1"/>
          </p:cNvSpPr>
          <p:nvPr/>
        </p:nvSpPr>
        <p:spPr bwMode="auto">
          <a:xfrm rot="2198664">
            <a:off x="6443765" y="5270306"/>
            <a:ext cx="198437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Dilemma </a:t>
            </a:r>
            <a:r>
              <a:rPr lang="en-GB" sz="1200" dirty="0" err="1">
                <a:latin typeface="Arial Rounded MT Bold" pitchFamily="34" charset="0"/>
              </a:rPr>
              <a:t>della</a:t>
            </a:r>
            <a:r>
              <a:rPr lang="en-GB" sz="1200" dirty="0">
                <a:latin typeface="Arial Rounded MT Bold" pitchFamily="34" charset="0"/>
              </a:rPr>
              <a:t>  </a:t>
            </a:r>
          </a:p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MOTIVAZIONE MISTA</a:t>
            </a:r>
          </a:p>
        </p:txBody>
      </p:sp>
      <p:sp>
        <p:nvSpPr>
          <p:cNvPr id="56" name="Rectangle 39"/>
          <p:cNvSpPr>
            <a:spLocks noChangeArrowheads="1"/>
          </p:cNvSpPr>
          <p:nvPr/>
        </p:nvSpPr>
        <p:spPr bwMode="auto">
          <a:xfrm>
            <a:off x="5076825" y="5733256"/>
            <a:ext cx="20891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/>
              <a:t>(Aspetto espressivo/consumatorio)</a:t>
            </a:r>
          </a:p>
        </p:txBody>
      </p:sp>
      <p:sp>
        <p:nvSpPr>
          <p:cNvPr id="57" name="Rectangle 40"/>
          <p:cNvSpPr>
            <a:spLocks noChangeArrowheads="1"/>
          </p:cNvSpPr>
          <p:nvPr/>
        </p:nvSpPr>
        <p:spPr bwMode="auto">
          <a:xfrm>
            <a:off x="2409825" y="5733256"/>
            <a:ext cx="18018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1200" dirty="0"/>
              <a:t>(</a:t>
            </a:r>
            <a:r>
              <a:rPr lang="en-GB" sz="1200" dirty="0" err="1"/>
              <a:t>Aspetto</a:t>
            </a:r>
            <a:r>
              <a:rPr lang="en-GB" sz="1200" dirty="0"/>
              <a:t> </a:t>
            </a:r>
            <a:r>
              <a:rPr lang="en-GB" sz="1200" dirty="0" err="1"/>
              <a:t>strumentale</a:t>
            </a:r>
            <a:r>
              <a:rPr lang="en-GB" sz="1200" dirty="0"/>
              <a:t>)</a:t>
            </a:r>
          </a:p>
        </p:txBody>
      </p:sp>
      <p:sp>
        <p:nvSpPr>
          <p:cNvPr id="58" name="WordArt 4"/>
          <p:cNvSpPr>
            <a:spLocks noChangeArrowheads="1" noChangeShapeType="1" noTextEdit="1"/>
          </p:cNvSpPr>
          <p:nvPr/>
        </p:nvSpPr>
        <p:spPr bwMode="auto">
          <a:xfrm rot="-2198628">
            <a:off x="4221163" y="3719513"/>
            <a:ext cx="2943225" cy="127317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555048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             COMUNITA’           </a:t>
            </a:r>
          </a:p>
        </p:txBody>
      </p:sp>
      <p:sp>
        <p:nvSpPr>
          <p:cNvPr id="59" name="WordArt 22"/>
          <p:cNvSpPr>
            <a:spLocks noChangeArrowheads="1" noChangeShapeType="1" noTextEdit="1"/>
          </p:cNvSpPr>
          <p:nvPr/>
        </p:nvSpPr>
        <p:spPr bwMode="auto">
          <a:xfrm rot="2233498">
            <a:off x="2181225" y="3508375"/>
            <a:ext cx="2805113" cy="1471613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260012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IDEALI  NORME  VALORI</a:t>
            </a:r>
          </a:p>
        </p:txBody>
      </p:sp>
      <p:sp>
        <p:nvSpPr>
          <p:cNvPr id="2" name="Rettangolo 1"/>
          <p:cNvSpPr/>
          <p:nvPr/>
        </p:nvSpPr>
        <p:spPr>
          <a:xfrm>
            <a:off x="1360089" y="77520"/>
            <a:ext cx="6381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Realtà sociale complessa </a:t>
            </a:r>
            <a:r>
              <a:rPr lang="it-IT" sz="28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dell’UNIVERSITÀ</a:t>
            </a:r>
            <a:endParaRPr lang="it-IT" sz="2800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Rectangle 34"/>
          <p:cNvSpPr>
            <a:spLocks noChangeArrowheads="1"/>
          </p:cNvSpPr>
          <p:nvPr/>
        </p:nvSpPr>
        <p:spPr bwMode="auto">
          <a:xfrm rot="-2199314">
            <a:off x="34925" y="5445125"/>
            <a:ext cx="2890838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>
                <a:latin typeface="Arial Rounded MT Bold" pitchFamily="34" charset="0"/>
              </a:rPr>
              <a:t>Dilemma della DELIMITAZIONE</a:t>
            </a:r>
            <a:r>
              <a:rPr lang="en-GB" sz="1200"/>
              <a:t> Definizione o Sostituzione della Lettera allo Spirito</a:t>
            </a:r>
          </a:p>
        </p:txBody>
      </p:sp>
      <p:sp>
        <p:nvSpPr>
          <p:cNvPr id="61" name="Rectangle 36"/>
          <p:cNvSpPr>
            <a:spLocks noChangeArrowheads="1"/>
          </p:cNvSpPr>
          <p:nvPr/>
        </p:nvSpPr>
        <p:spPr bwMode="auto">
          <a:xfrm rot="2211352">
            <a:off x="-223146" y="934986"/>
            <a:ext cx="3424238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Dilemma dell’</a:t>
            </a:r>
          </a:p>
          <a:p>
            <a:pPr algn="ctr">
              <a:spcBef>
                <a:spcPct val="20000"/>
              </a:spcBef>
            </a:pPr>
            <a:r>
              <a:rPr lang="en-GB" sz="1200" dirty="0">
                <a:latin typeface="Arial Rounded MT Bold" pitchFamily="34" charset="0"/>
              </a:rPr>
              <a:t>ORDINE AMMINISTRATIVO </a:t>
            </a:r>
          </a:p>
          <a:p>
            <a:pPr algn="ctr">
              <a:spcBef>
                <a:spcPct val="20000"/>
              </a:spcBef>
            </a:pPr>
            <a:r>
              <a:rPr lang="en-GB" sz="1200" dirty="0" err="1"/>
              <a:t>Elaboraz</a:t>
            </a:r>
            <a:r>
              <a:rPr lang="en-GB" sz="1200" dirty="0"/>
              <a:t> Organ – </a:t>
            </a:r>
            <a:r>
              <a:rPr lang="en-GB" sz="1200" dirty="0" err="1"/>
              <a:t>Burocr</a:t>
            </a:r>
            <a:r>
              <a:rPr lang="en-GB" sz="1200" dirty="0"/>
              <a:t> </a:t>
            </a:r>
            <a:r>
              <a:rPr lang="en-GB" sz="1200" dirty="0" err="1"/>
              <a:t>alienaz</a:t>
            </a:r>
            <a:endParaRPr lang="en-GB" sz="1200" dirty="0"/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2703513" y="1009650"/>
            <a:ext cx="142733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 err="1"/>
              <a:t>Società</a:t>
            </a:r>
            <a:r>
              <a:rPr lang="en-GB" sz="1200" dirty="0"/>
              <a:t> </a:t>
            </a:r>
            <a:r>
              <a:rPr lang="en-GB" sz="1200" dirty="0" err="1"/>
              <a:t>struttura</a:t>
            </a:r>
            <a:r>
              <a:rPr lang="en-GB" sz="1200" dirty="0"/>
              <a:t> </a:t>
            </a:r>
          </a:p>
        </p:txBody>
      </p: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5130799" y="1014413"/>
            <a:ext cx="182391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1200" dirty="0" err="1" smtClean="0"/>
              <a:t>Università</a:t>
            </a:r>
            <a:r>
              <a:rPr lang="en-GB" sz="1200" dirty="0" smtClean="0"/>
              <a:t> e </a:t>
            </a:r>
            <a:r>
              <a:rPr lang="en-GB" sz="1200" dirty="0"/>
              <a:t>“</a:t>
            </a:r>
            <a:r>
              <a:rPr lang="en-GB" sz="1200" dirty="0" err="1"/>
              <a:t>missione</a:t>
            </a:r>
            <a:r>
              <a:rPr lang="en-GB" sz="1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138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47663" y="1844824"/>
            <a:ext cx="6192689" cy="2325226"/>
          </a:xfrm>
          <a:prstGeom prst="rect">
            <a:avLst/>
          </a:prstGeom>
          <a:solidFill>
            <a:srgbClr val="B0F96D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15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277062" y="2319198"/>
            <a:ext cx="49571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300"/>
              </a:lnSpc>
              <a:spcAft>
                <a:spcPts val="1800"/>
              </a:spcAft>
            </a:pPr>
            <a:r>
              <a:rPr lang="it-IT" sz="2600" b="1" dirty="0">
                <a:latin typeface="Calibri" panose="020F0502020204030204" pitchFamily="34" charset="0"/>
                <a:cs typeface="Arial" panose="020B0604020202020204" pitchFamily="34" charset="0"/>
              </a:rPr>
              <a:t>Dalla </a:t>
            </a:r>
            <a:r>
              <a:rPr lang="it-IT" sz="2600" b="1" dirty="0" smtClean="0">
                <a:solidFill>
                  <a:srgbClr val="00B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STRUTTURA</a:t>
            </a:r>
            <a:r>
              <a:rPr lang="it-IT" sz="2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2600" b="1" i="1" dirty="0" smtClean="0">
                <a:solidFill>
                  <a:srgbClr val="00B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PSICO-SOCIALE</a:t>
            </a:r>
            <a:endParaRPr lang="it-IT" sz="26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3300"/>
              </a:lnSpc>
              <a:spcAft>
                <a:spcPts val="1800"/>
              </a:spcAft>
            </a:pPr>
            <a:r>
              <a:rPr lang="it-IT" sz="2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all’</a:t>
            </a:r>
            <a:r>
              <a:rPr lang="it-IT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ASPETTO</a:t>
            </a:r>
            <a:r>
              <a:rPr lang="it-IT" sz="2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26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PERSONALE</a:t>
            </a:r>
            <a:endParaRPr lang="en-GB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505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tangolo 8"/>
          <p:cNvSpPr/>
          <p:nvPr/>
        </p:nvSpPr>
        <p:spPr>
          <a:xfrm>
            <a:off x="827584" y="1288130"/>
            <a:ext cx="7632848" cy="5228558"/>
          </a:xfrm>
          <a:prstGeom prst="rect">
            <a:avLst/>
          </a:prstGeom>
          <a:solidFill>
            <a:srgbClr val="FFFF9D">
              <a:alpha val="58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16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e 5"/>
          <p:cNvSpPr>
            <a:spLocks noChangeAspect="1"/>
          </p:cNvSpPr>
          <p:nvPr/>
        </p:nvSpPr>
        <p:spPr>
          <a:xfrm>
            <a:off x="1403648" y="371507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68489" y="188640"/>
            <a:ext cx="536780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CARATTERISTICHE </a:t>
            </a:r>
            <a:r>
              <a:rPr lang="it-IT" altLang="it-IT" sz="2800" b="1" kern="0" dirty="0">
                <a:solidFill>
                  <a:srgbClr val="008000"/>
                </a:solidFill>
                <a:latin typeface="Calibri" panose="020F0502020204030204" pitchFamily="34" charset="0"/>
              </a:rPr>
              <a:t>DEL “CAPO” </a:t>
            </a:r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(1)</a:t>
            </a:r>
            <a:endParaRPr lang="it-IT" altLang="it-IT" sz="2000" i="1" kern="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13023" y="1494082"/>
            <a:ext cx="7031385" cy="4887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Purezza nei pensieri  (a)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Condotta ineccepibile (b)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Discreto nel tacere (c)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Utile nel parlare (a)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Vicino a tutti nel comprendere e compatire (c)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Superiore agli altri nella riflessione (a)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Compagno di quelli che agiscono bene (b)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Argine contro i vizi dei colpevoli (b)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Nonostante le occupazioni esterne sa curare momenti di riflessione prolungati (a)</a:t>
            </a:r>
          </a:p>
          <a:p>
            <a:pPr marL="457200" indent="-457200" algn="l" eaLnBrk="1" hangingPunct="1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altLang="it-IT" sz="2600" kern="0" dirty="0">
              <a:latin typeface="Calibri" panose="020F050202020403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03848" y="692696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i="1" dirty="0">
                <a:latin typeface="Calibri" panose="020F0502020204030204" pitchFamily="34" charset="0"/>
              </a:rPr>
              <a:t>“La Regola Pastorale</a:t>
            </a:r>
            <a:r>
              <a:rPr lang="it-IT" altLang="it-IT" sz="2400" i="1" dirty="0" smtClean="0">
                <a:latin typeface="Calibri" panose="020F0502020204030204" pitchFamily="34" charset="0"/>
              </a:rPr>
              <a:t>” S. Gregorio Magno</a:t>
            </a:r>
            <a:endParaRPr lang="it-IT" altLang="it-IT" sz="2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3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tangolo 8"/>
          <p:cNvSpPr/>
          <p:nvPr/>
        </p:nvSpPr>
        <p:spPr>
          <a:xfrm>
            <a:off x="827584" y="1504154"/>
            <a:ext cx="7632848" cy="4301110"/>
          </a:xfrm>
          <a:prstGeom prst="rect">
            <a:avLst/>
          </a:prstGeom>
          <a:solidFill>
            <a:srgbClr val="FFFF9D">
              <a:alpha val="58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17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e 5"/>
          <p:cNvSpPr>
            <a:spLocks noChangeAspect="1"/>
          </p:cNvSpPr>
          <p:nvPr/>
        </p:nvSpPr>
        <p:spPr>
          <a:xfrm>
            <a:off x="1403648" y="371507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68489" y="188640"/>
            <a:ext cx="536780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CARATTERISTICHE </a:t>
            </a:r>
            <a:r>
              <a:rPr lang="it-IT" altLang="it-IT" sz="2800" b="1" kern="0" dirty="0">
                <a:solidFill>
                  <a:srgbClr val="008000"/>
                </a:solidFill>
                <a:latin typeface="Calibri" panose="020F0502020204030204" pitchFamily="34" charset="0"/>
              </a:rPr>
              <a:t>DEL “CAPO” </a:t>
            </a:r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(2)</a:t>
            </a:r>
            <a:endParaRPr lang="it-IT" altLang="it-IT" sz="2000" i="1" kern="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03848" y="692696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“La Regola Pastorale</a:t>
            </a:r>
            <a:r>
              <a:rPr lang="it-IT" altLang="it-IT" sz="2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” S. Gregorio Magno</a:t>
            </a:r>
            <a:endParaRPr lang="it-IT" altLang="it-IT" sz="24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226786" y="1845466"/>
            <a:ext cx="6959377" cy="3959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>
                <a:solidFill>
                  <a:srgbClr val="000000"/>
                </a:solidFill>
                <a:latin typeface="Calibri" panose="020F0502020204030204" pitchFamily="34" charset="0"/>
              </a:rPr>
              <a:t>Senza trovare scuse nel bisogno di elaborare piani a lungo termine, non trascura di provvedere alle necessità quotidiane (b)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>
                <a:solidFill>
                  <a:srgbClr val="000000"/>
                </a:solidFill>
                <a:latin typeface="Calibri" panose="020F0502020204030204" pitchFamily="34" charset="0"/>
              </a:rPr>
              <a:t>Sa industriarsi a fare ciò che deve piacere: bisogna essere amati per essere ascoltati (c)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>
                <a:solidFill>
                  <a:srgbClr val="000000"/>
                </a:solidFill>
                <a:latin typeface="Calibri" panose="020F0502020204030204" pitchFamily="34" charset="0"/>
              </a:rPr>
              <a:t>Capire i vizi che hanno la pretesa di passare per virtù, (a)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>
                <a:solidFill>
                  <a:srgbClr val="000000"/>
                </a:solidFill>
                <a:latin typeface="Calibri" panose="020F0502020204030204" pitchFamily="34" charset="0"/>
              </a:rPr>
              <a:t>Correggere, se occorre dissimulando (b)</a:t>
            </a:r>
          </a:p>
          <a:p>
            <a:pPr marL="342900" indent="-342900" algn="l" eaLnBrk="1" hangingPunct="1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altLang="it-IT" sz="2600" kern="0" dirty="0">
                <a:solidFill>
                  <a:srgbClr val="000000"/>
                </a:solidFill>
                <a:latin typeface="Calibri" panose="020F0502020204030204" pitchFamily="34" charset="0"/>
              </a:rPr>
              <a:t>Energia nella delicatezza. (</a:t>
            </a:r>
            <a:r>
              <a:rPr lang="it-IT" altLang="it-IT" sz="2600" kern="0" dirty="0" err="1">
                <a:solidFill>
                  <a:srgbClr val="000000"/>
                </a:solidFill>
                <a:latin typeface="Calibri" panose="020F0502020204030204" pitchFamily="34" charset="0"/>
              </a:rPr>
              <a:t>b,c</a:t>
            </a:r>
            <a:r>
              <a:rPr lang="it-IT" altLang="it-IT" sz="2600" kern="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457200" indent="-457200" algn="l" eaLnBrk="1" hangingPunct="1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altLang="it-IT" sz="26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62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18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27584" y="1556792"/>
            <a:ext cx="7632848" cy="2736304"/>
          </a:xfrm>
          <a:prstGeom prst="rect">
            <a:avLst/>
          </a:prstGeom>
          <a:solidFill>
            <a:srgbClr val="B0F96D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86094" y="2126071"/>
            <a:ext cx="684076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it-IT" sz="2800" b="1" dirty="0">
                <a:latin typeface="Calibri" panose="020F0502020204030204" pitchFamily="34" charset="0"/>
                <a:cs typeface="Arial" panose="020B0604020202020204" pitchFamily="34" charset="0"/>
              </a:rPr>
              <a:t>Caratteristiche generali della </a:t>
            </a:r>
            <a:r>
              <a:rPr lang="it-IT" sz="2800" b="1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LEADERSHIP</a:t>
            </a:r>
            <a: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>
                <a:latin typeface="Calibri" panose="020F0502020204030204" pitchFamily="34" charset="0"/>
                <a:cs typeface="Arial" panose="020B0604020202020204" pitchFamily="34" charset="0"/>
              </a:rPr>
              <a:t>in relazione </a:t>
            </a:r>
            <a:endParaRPr lang="it-IT" sz="2800" b="1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4000"/>
              </a:lnSpc>
            </a:pPr>
            <a: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alla LIBERTÀ NELLA COMUNITÀ CRISTIANA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512262" y="4973232"/>
            <a:ext cx="8388424" cy="104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it-IT" sz="2000" i="1" kern="0" smtClean="0">
                <a:latin typeface="Calibri" panose="020F0502020204030204" pitchFamily="34" charset="0"/>
              </a:rPr>
              <a:t>(</a:t>
            </a:r>
            <a:r>
              <a:rPr lang="it-IT" sz="2000" kern="0" smtClean="0">
                <a:latin typeface="Calibri" panose="020F0502020204030204" pitchFamily="34" charset="0"/>
              </a:rPr>
              <a:t>J. Courtney Murray SJ,  </a:t>
            </a:r>
            <a:r>
              <a:rPr lang="it-IT" sz="2000" i="1" kern="0" smtClean="0">
                <a:latin typeface="Calibri" panose="020F0502020204030204" pitchFamily="34" charset="0"/>
              </a:rPr>
              <a:t>Freedom, Authority, Community, in America, dic. 1966)</a:t>
            </a:r>
          </a:p>
          <a:p>
            <a:endParaRPr lang="it-IT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83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55576" y="692684"/>
            <a:ext cx="7560840" cy="554461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619672" y="1197769"/>
            <a:ext cx="6048672" cy="4535487"/>
          </a:xfrm>
          <a:prstGeom prst="ellipse">
            <a:avLst/>
          </a:prstGeom>
          <a:solidFill>
            <a:srgbClr val="BDECFB">
              <a:alpha val="56862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38" name="Picture 104" descr="bian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37731">
            <a:off x="5527188" y="1319671"/>
            <a:ext cx="1497796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05" descr="bian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51029">
            <a:off x="2230604" y="5002964"/>
            <a:ext cx="13684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ttangolo 27"/>
          <p:cNvSpPr/>
          <p:nvPr/>
        </p:nvSpPr>
        <p:spPr>
          <a:xfrm>
            <a:off x="5435997" y="37281"/>
            <a:ext cx="3600597" cy="1016050"/>
          </a:xfrm>
          <a:prstGeom prst="rect">
            <a:avLst/>
          </a:prstGeom>
          <a:solidFill>
            <a:srgbClr val="FFFF66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19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35"/>
          <p:cNvSpPr>
            <a:spLocks noChangeArrowheads="1"/>
          </p:cNvSpPr>
          <p:nvPr/>
        </p:nvSpPr>
        <p:spPr bwMode="auto">
          <a:xfrm>
            <a:off x="2411413" y="1988840"/>
            <a:ext cx="17272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>
                <a:latin typeface="Arial Rounded MT Bold" pitchFamily="34" charset="0"/>
              </a:rPr>
              <a:t>1. Carismatica</a:t>
            </a:r>
            <a:endParaRPr lang="it-IT" sz="1400" dirty="0">
              <a:latin typeface="Arial Rounded MT Bold" pitchFamily="34" charset="0"/>
            </a:endParaRPr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2626990" y="2240458"/>
            <a:ext cx="187166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/>
              <a:t>Uso dei talenti della persona, a servizio della comunità</a:t>
            </a:r>
            <a:endParaRPr lang="it-IT" sz="1400" dirty="0"/>
          </a:p>
        </p:txBody>
      </p:sp>
      <p:sp>
        <p:nvSpPr>
          <p:cNvPr id="11" name="Rectangle 84"/>
          <p:cNvSpPr>
            <a:spLocks noChangeArrowheads="1"/>
          </p:cNvSpPr>
          <p:nvPr/>
        </p:nvSpPr>
        <p:spPr bwMode="auto">
          <a:xfrm>
            <a:off x="2411413" y="2952564"/>
            <a:ext cx="17272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>
                <a:latin typeface="Arial Rounded MT Bold" pitchFamily="34" charset="0"/>
              </a:rPr>
              <a:t>2. Esecutiva</a:t>
            </a:r>
            <a:endParaRPr lang="it-IT" sz="1400" dirty="0">
              <a:latin typeface="Arial Rounded MT Bold" pitchFamily="34" charset="0"/>
            </a:endParaRPr>
          </a:p>
        </p:txBody>
      </p:sp>
      <p:sp>
        <p:nvSpPr>
          <p:cNvPr id="12" name="Rectangle 85"/>
          <p:cNvSpPr>
            <a:spLocks noChangeArrowheads="1"/>
          </p:cNvSpPr>
          <p:nvPr/>
        </p:nvSpPr>
        <p:spPr bwMode="auto">
          <a:xfrm>
            <a:off x="2428348" y="3898123"/>
            <a:ext cx="18732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>
                <a:latin typeface="Arial Rounded MT Bold" pitchFamily="34" charset="0"/>
              </a:rPr>
              <a:t>3. Auto-correttiva</a:t>
            </a:r>
            <a:endParaRPr lang="it-IT" sz="1400" dirty="0">
              <a:latin typeface="Arial Rounded MT Bold" pitchFamily="34" charset="0"/>
            </a:endParaRPr>
          </a:p>
        </p:txBody>
      </p:sp>
      <p:sp>
        <p:nvSpPr>
          <p:cNvPr id="13" name="Rectangle 86"/>
          <p:cNvSpPr>
            <a:spLocks noChangeArrowheads="1"/>
          </p:cNvSpPr>
          <p:nvPr/>
        </p:nvSpPr>
        <p:spPr bwMode="auto">
          <a:xfrm>
            <a:off x="2625725" y="3204771"/>
            <a:ext cx="1871663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/>
              <a:t>Libertà nell’operare verso il proprio piano ideale</a:t>
            </a:r>
            <a:endParaRPr lang="it-IT" sz="1400" dirty="0"/>
          </a:p>
        </p:txBody>
      </p:sp>
      <p:sp>
        <p:nvSpPr>
          <p:cNvPr id="14" name="Rectangle 88"/>
          <p:cNvSpPr>
            <a:spLocks noChangeArrowheads="1"/>
          </p:cNvSpPr>
          <p:nvPr/>
        </p:nvSpPr>
        <p:spPr bwMode="auto">
          <a:xfrm>
            <a:off x="4868155" y="1996642"/>
            <a:ext cx="17272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>
                <a:latin typeface="Arial Rounded MT Bold" pitchFamily="34" charset="0"/>
              </a:rPr>
              <a:t>1. Unitiva</a:t>
            </a:r>
            <a:endParaRPr lang="it-IT" sz="1400" dirty="0">
              <a:latin typeface="Arial Rounded MT Bold" pitchFamily="34" charset="0"/>
            </a:endParaRPr>
          </a:p>
        </p:txBody>
      </p:sp>
      <p:sp>
        <p:nvSpPr>
          <p:cNvPr id="15" name="Rectangle 89"/>
          <p:cNvSpPr>
            <a:spLocks noChangeArrowheads="1"/>
          </p:cNvSpPr>
          <p:nvPr/>
        </p:nvSpPr>
        <p:spPr bwMode="auto">
          <a:xfrm>
            <a:off x="5073700" y="2217005"/>
            <a:ext cx="1871663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/>
              <a:t>Coordina le energie umane spirituali</a:t>
            </a:r>
            <a:endParaRPr lang="it-IT" sz="1400" dirty="0"/>
          </a:p>
        </p:txBody>
      </p:sp>
      <p:sp>
        <p:nvSpPr>
          <p:cNvPr id="16" name="Rectangle 90"/>
          <p:cNvSpPr>
            <a:spLocks noChangeArrowheads="1"/>
          </p:cNvSpPr>
          <p:nvPr/>
        </p:nvSpPr>
        <p:spPr bwMode="auto">
          <a:xfrm>
            <a:off x="4931246" y="2949557"/>
            <a:ext cx="2305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>
                <a:latin typeface="Arial Rounded MT Bold" pitchFamily="34" charset="0"/>
              </a:rPr>
              <a:t>2. Decisiva - Direttiva</a:t>
            </a:r>
            <a:endParaRPr lang="it-IT" sz="1400" dirty="0">
              <a:latin typeface="Arial Rounded MT Bold" pitchFamily="34" charset="0"/>
            </a:endParaRPr>
          </a:p>
        </p:txBody>
      </p:sp>
      <p:sp>
        <p:nvSpPr>
          <p:cNvPr id="17" name="Rectangle 91"/>
          <p:cNvSpPr>
            <a:spLocks noChangeArrowheads="1"/>
          </p:cNvSpPr>
          <p:nvPr/>
        </p:nvSpPr>
        <p:spPr bwMode="auto">
          <a:xfrm>
            <a:off x="5132425" y="3176861"/>
            <a:ext cx="18716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/>
              <a:t>Verso il lavoro della compagnia/società</a:t>
            </a:r>
            <a:endParaRPr lang="it-IT" sz="1400" dirty="0"/>
          </a:p>
        </p:txBody>
      </p:sp>
      <p:sp>
        <p:nvSpPr>
          <p:cNvPr id="18" name="Rectangle 92"/>
          <p:cNvSpPr>
            <a:spLocks noChangeArrowheads="1"/>
          </p:cNvSpPr>
          <p:nvPr/>
        </p:nvSpPr>
        <p:spPr bwMode="auto">
          <a:xfrm>
            <a:off x="4932834" y="3861643"/>
            <a:ext cx="17272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>
                <a:latin typeface="Arial Rounded MT Bold" pitchFamily="34" charset="0"/>
              </a:rPr>
              <a:t>3. Correttiva</a:t>
            </a:r>
            <a:endParaRPr lang="it-IT" sz="1400" dirty="0">
              <a:latin typeface="Arial Rounded MT Bold" pitchFamily="34" charset="0"/>
            </a:endParaRPr>
          </a:p>
        </p:txBody>
      </p:sp>
      <p:sp>
        <p:nvSpPr>
          <p:cNvPr id="19" name="Rectangle 93"/>
          <p:cNvSpPr>
            <a:spLocks noChangeArrowheads="1"/>
          </p:cNvSpPr>
          <p:nvPr/>
        </p:nvSpPr>
        <p:spPr bwMode="auto">
          <a:xfrm>
            <a:off x="5181649" y="4076948"/>
            <a:ext cx="16557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/>
              <a:t>Protegge da individualismi che possono distruggere l’unione…</a:t>
            </a:r>
            <a:endParaRPr lang="it-IT" sz="1400" dirty="0"/>
          </a:p>
        </p:txBody>
      </p:sp>
      <p:sp>
        <p:nvSpPr>
          <p:cNvPr id="20" name="Rectangle 94"/>
          <p:cNvSpPr>
            <a:spLocks noChangeArrowheads="1"/>
          </p:cNvSpPr>
          <p:nvPr/>
        </p:nvSpPr>
        <p:spPr bwMode="auto">
          <a:xfrm>
            <a:off x="4429125" y="1360488"/>
            <a:ext cx="358775" cy="415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1400" b="1" dirty="0">
                <a:latin typeface="Arial Rounded MT Bold" pitchFamily="34" charset="0"/>
              </a:rPr>
              <a:t>O</a:t>
            </a:r>
          </a:p>
          <a:p>
            <a:pPr algn="ctr"/>
            <a:r>
              <a:rPr lang="en-GB" sz="1400" b="1" dirty="0">
                <a:latin typeface="Arial Rounded MT Bold" pitchFamily="34" charset="0"/>
              </a:rPr>
              <a:t>B</a:t>
            </a:r>
          </a:p>
          <a:p>
            <a:pPr algn="ctr"/>
            <a:r>
              <a:rPr lang="en-GB" sz="1400" b="1" dirty="0">
                <a:latin typeface="Arial Rounded MT Bold" pitchFamily="34" charset="0"/>
              </a:rPr>
              <a:t>BE</a:t>
            </a:r>
          </a:p>
          <a:p>
            <a:pPr algn="ctr"/>
            <a:r>
              <a:rPr lang="en-GB" sz="1400" b="1" dirty="0">
                <a:latin typeface="Arial Rounded MT Bold" pitchFamily="34" charset="0"/>
              </a:rPr>
              <a:t>D</a:t>
            </a:r>
          </a:p>
          <a:p>
            <a:pPr algn="ctr"/>
            <a:r>
              <a:rPr lang="en-GB" sz="1400" b="1" dirty="0">
                <a:latin typeface="Arial Rounded MT Bold" pitchFamily="34" charset="0"/>
              </a:rPr>
              <a:t>I</a:t>
            </a:r>
          </a:p>
          <a:p>
            <a:pPr algn="ctr"/>
            <a:r>
              <a:rPr lang="en-GB" sz="1400" b="1" dirty="0">
                <a:latin typeface="Arial Rounded MT Bold" pitchFamily="34" charset="0"/>
              </a:rPr>
              <a:t>E</a:t>
            </a:r>
          </a:p>
          <a:p>
            <a:pPr algn="ctr"/>
            <a:r>
              <a:rPr lang="en-GB" sz="1400" b="1" dirty="0">
                <a:latin typeface="Arial Rounded MT Bold" pitchFamily="34" charset="0"/>
              </a:rPr>
              <a:t>N</a:t>
            </a:r>
          </a:p>
          <a:p>
            <a:pPr algn="ctr"/>
            <a:r>
              <a:rPr lang="en-GB" sz="1400" b="1" dirty="0">
                <a:latin typeface="Arial Rounded MT Bold" pitchFamily="34" charset="0"/>
              </a:rPr>
              <a:t>ZA</a:t>
            </a:r>
          </a:p>
          <a:p>
            <a:pPr algn="ctr"/>
            <a:endParaRPr lang="en-GB" sz="1400" b="1" dirty="0">
              <a:latin typeface="Arial Rounded MT Bold" pitchFamily="34" charset="0"/>
            </a:endParaRPr>
          </a:p>
          <a:p>
            <a:pPr algn="ctr"/>
            <a:r>
              <a:rPr lang="en-GB" sz="1400" b="1" dirty="0">
                <a:latin typeface="Arial Rounded MT Bold" pitchFamily="34" charset="0"/>
              </a:rPr>
              <a:t>IN </a:t>
            </a:r>
          </a:p>
          <a:p>
            <a:pPr algn="ctr"/>
            <a:endParaRPr lang="en-GB" sz="1400" b="1" dirty="0">
              <a:latin typeface="Arial Rounded MT Bold" pitchFamily="34" charset="0"/>
            </a:endParaRPr>
          </a:p>
          <a:p>
            <a:pPr algn="ctr"/>
            <a:r>
              <a:rPr lang="en-GB" sz="1400" b="1" dirty="0">
                <a:latin typeface="Arial Rounded MT Bold" pitchFamily="34" charset="0"/>
              </a:rPr>
              <a:t>AMORE</a:t>
            </a: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auto">
          <a:xfrm>
            <a:off x="3711646" y="5949280"/>
            <a:ext cx="1580434" cy="6834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it-IT" sz="2200" b="1" dirty="0" err="1" smtClean="0">
                <a:latin typeface="Calibri" panose="020F0502020204030204" pitchFamily="34" charset="0"/>
              </a:rPr>
              <a:t>Diakonia</a:t>
            </a:r>
            <a:endParaRPr lang="it-IT" sz="2200" b="1" dirty="0">
              <a:latin typeface="Calibri" panose="020F0502020204030204" pitchFamily="34" charset="0"/>
            </a:endParaRPr>
          </a:p>
        </p:txBody>
      </p:sp>
      <p:sp>
        <p:nvSpPr>
          <p:cNvPr id="23" name="Rectangle 62"/>
          <p:cNvSpPr>
            <a:spLocks noChangeArrowheads="1"/>
          </p:cNvSpPr>
          <p:nvPr/>
        </p:nvSpPr>
        <p:spPr bwMode="auto">
          <a:xfrm>
            <a:off x="7740352" y="2959208"/>
            <a:ext cx="1403648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it-IT" sz="2200" b="1" dirty="0" smtClean="0">
                <a:latin typeface="Calibri" panose="020F0502020204030204" pitchFamily="34" charset="0"/>
              </a:rPr>
              <a:t>Società/ Istituzione</a:t>
            </a:r>
            <a:endParaRPr lang="it-IT" sz="2200" b="1" dirty="0">
              <a:latin typeface="Calibri" panose="020F0502020204030204" pitchFamily="34" charset="0"/>
            </a:endParaRPr>
          </a:p>
        </p:txBody>
      </p:sp>
      <p:sp>
        <p:nvSpPr>
          <p:cNvPr id="24" name="Rectangle 61"/>
          <p:cNvSpPr>
            <a:spLocks noChangeArrowheads="1"/>
          </p:cNvSpPr>
          <p:nvPr/>
        </p:nvSpPr>
        <p:spPr bwMode="auto">
          <a:xfrm>
            <a:off x="201516" y="2976010"/>
            <a:ext cx="1236273" cy="649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it-IT" sz="2200" b="1" dirty="0" smtClean="0">
                <a:latin typeface="Calibri" panose="020F0502020204030204" pitchFamily="34" charset="0"/>
              </a:rPr>
              <a:t>Società/ Cultura</a:t>
            </a:r>
            <a:endParaRPr lang="it-IT" sz="2200" b="1" dirty="0">
              <a:latin typeface="Calibri" panose="020F0502020204030204" pitchFamily="34" charset="0"/>
            </a:endParaRPr>
          </a:p>
        </p:txBody>
      </p:sp>
      <p:sp>
        <p:nvSpPr>
          <p:cNvPr id="25" name="Rectangle 87"/>
          <p:cNvSpPr>
            <a:spLocks noChangeArrowheads="1"/>
          </p:cNvSpPr>
          <p:nvPr/>
        </p:nvSpPr>
        <p:spPr bwMode="auto">
          <a:xfrm>
            <a:off x="2625725" y="4111285"/>
            <a:ext cx="1871663" cy="115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600"/>
              </a:lnSpc>
            </a:pPr>
            <a:r>
              <a:rPr lang="it-IT" sz="1400" dirty="0" smtClean="0"/>
              <a:t>Lotta per superare egoismi e sottomissione al servilismo</a:t>
            </a:r>
            <a:endParaRPr lang="it-IT" sz="1400" dirty="0"/>
          </a:p>
        </p:txBody>
      </p:sp>
      <p:sp>
        <p:nvSpPr>
          <p:cNvPr id="27" name="Rectangle 106"/>
          <p:cNvSpPr>
            <a:spLocks noChangeArrowheads="1"/>
          </p:cNvSpPr>
          <p:nvPr/>
        </p:nvSpPr>
        <p:spPr bwMode="auto">
          <a:xfrm>
            <a:off x="5438035" y="144046"/>
            <a:ext cx="3636615" cy="98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en-GB" sz="1200" b="1" dirty="0">
                <a:latin typeface="Calibri" panose="020F0502020204030204" pitchFamily="34" charset="0"/>
              </a:rPr>
              <a:t>TRADIZIONE  vs  </a:t>
            </a:r>
            <a:r>
              <a:rPr lang="en-GB" sz="1200" b="1" dirty="0" smtClean="0">
                <a:latin typeface="Calibri" panose="020F0502020204030204" pitchFamily="34" charset="0"/>
              </a:rPr>
              <a:t>TRADIZIONALISMO–SRADICAMENTO</a:t>
            </a:r>
            <a:endParaRPr lang="en-GB" sz="1200" b="1" dirty="0">
              <a:latin typeface="Calibri" panose="020F0502020204030204" pitchFamily="34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en-GB" sz="1200" b="1" dirty="0">
                <a:latin typeface="Calibri" panose="020F0502020204030204" pitchFamily="34" charset="0"/>
              </a:rPr>
              <a:t>AUTORITA’  vs </a:t>
            </a:r>
            <a:r>
              <a:rPr lang="en-GB" sz="1200" b="1" dirty="0" smtClean="0">
                <a:latin typeface="Calibri" panose="020F0502020204030204" pitchFamily="34" charset="0"/>
              </a:rPr>
              <a:t> AUTORITARISMO–PERMISSIVISMO</a:t>
            </a:r>
            <a:endParaRPr lang="en-GB" sz="1200" b="1" dirty="0">
              <a:latin typeface="Calibri" panose="020F0502020204030204" pitchFamily="34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en-GB" sz="1200" b="1" dirty="0">
                <a:latin typeface="Calibri" panose="020F0502020204030204" pitchFamily="34" charset="0"/>
              </a:rPr>
              <a:t>LIBERTA’  vs </a:t>
            </a:r>
            <a:r>
              <a:rPr lang="en-GB" sz="1200" b="1" dirty="0" smtClean="0">
                <a:latin typeface="Calibri" panose="020F0502020204030204" pitchFamily="34" charset="0"/>
              </a:rPr>
              <a:t>LICENZA-CONFORMISMO</a:t>
            </a:r>
            <a:endParaRPr lang="en-GB" sz="1200" b="1" dirty="0">
              <a:latin typeface="Calibri" panose="020F0502020204030204" pitchFamily="34" charset="0"/>
            </a:endParaRPr>
          </a:p>
        </p:txBody>
      </p:sp>
      <p:sp>
        <p:nvSpPr>
          <p:cNvPr id="29" name="Rectangle 59"/>
          <p:cNvSpPr>
            <a:spLocks noChangeArrowheads="1"/>
          </p:cNvSpPr>
          <p:nvPr/>
        </p:nvSpPr>
        <p:spPr bwMode="auto">
          <a:xfrm>
            <a:off x="3778278" y="361105"/>
            <a:ext cx="1585810" cy="6196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it-IT" sz="2200" b="1" dirty="0" err="1" smtClean="0">
                <a:latin typeface="Calibri" panose="020F0502020204030204" pitchFamily="34" charset="0"/>
              </a:rPr>
              <a:t>Koinonia</a:t>
            </a:r>
            <a:endParaRPr lang="it-IT" sz="2200" b="1" dirty="0">
              <a:latin typeface="Calibri" panose="020F0502020204030204" pitchFamily="34" charset="0"/>
            </a:endParaRPr>
          </a:p>
        </p:txBody>
      </p:sp>
      <p:sp>
        <p:nvSpPr>
          <p:cNvPr id="30" name="WordArt 51"/>
          <p:cNvSpPr>
            <a:spLocks noChangeArrowheads="1" noChangeShapeType="1" noTextEdit="1"/>
          </p:cNvSpPr>
          <p:nvPr/>
        </p:nvSpPr>
        <p:spPr bwMode="auto">
          <a:xfrm rot="1535057">
            <a:off x="5084259" y="1560659"/>
            <a:ext cx="2074763" cy="43349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3149474"/>
              </a:avLst>
            </a:prstTxWarp>
          </a:bodyPr>
          <a:lstStyle/>
          <a:p>
            <a:pPr algn="ctr"/>
            <a:r>
              <a:rPr lang="it-IT" sz="12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 Autorità  </a:t>
            </a:r>
          </a:p>
        </p:txBody>
      </p:sp>
      <p:sp>
        <p:nvSpPr>
          <p:cNvPr id="31" name="WordArt 48"/>
          <p:cNvSpPr>
            <a:spLocks noChangeArrowheads="1" noChangeShapeType="1" noTextEdit="1"/>
          </p:cNvSpPr>
          <p:nvPr/>
        </p:nvSpPr>
        <p:spPr bwMode="auto">
          <a:xfrm rot="1800063">
            <a:off x="1847213" y="3786355"/>
            <a:ext cx="2726549" cy="1587623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3607138"/>
              </a:avLst>
            </a:prstTxWarp>
          </a:bodyPr>
          <a:lstStyle/>
          <a:p>
            <a:pPr algn="ctr"/>
            <a:r>
              <a:rPr lang="it-IT" sz="1200" i="1" kern="10" dirty="0">
                <a:ln w="9525">
                  <a:noFill/>
                  <a:round/>
                  <a:headEnd/>
                  <a:tailEnd/>
                </a:ln>
                <a:latin typeface="Arial"/>
                <a:cs typeface="Arial"/>
              </a:rPr>
              <a:t>  </a:t>
            </a:r>
            <a:r>
              <a:rPr lang="it-IT" sz="1200" b="1" i="1" kern="10" dirty="0">
                <a:ln w="9525">
                  <a:noFill/>
                  <a:round/>
                  <a:headEnd/>
                  <a:tailEnd/>
                </a:ln>
                <a:effectLst>
                  <a:glow>
                    <a:schemeClr val="accent1"/>
                  </a:glow>
                </a:effectLst>
                <a:latin typeface="Calibri" panose="020F0502020204030204" pitchFamily="34" charset="0"/>
                <a:cs typeface="Arial"/>
              </a:rPr>
              <a:t>Libertà </a:t>
            </a:r>
          </a:p>
        </p:txBody>
      </p:sp>
      <p:sp>
        <p:nvSpPr>
          <p:cNvPr id="32" name="AutoShape 82"/>
          <p:cNvSpPr>
            <a:spLocks noChangeArrowheads="1"/>
          </p:cNvSpPr>
          <p:nvPr/>
        </p:nvSpPr>
        <p:spPr bwMode="auto">
          <a:xfrm rot="18760215">
            <a:off x="6915625" y="1958767"/>
            <a:ext cx="142875" cy="1444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AutoShape 81"/>
          <p:cNvSpPr>
            <a:spLocks noChangeArrowheads="1"/>
          </p:cNvSpPr>
          <p:nvPr/>
        </p:nvSpPr>
        <p:spPr bwMode="auto">
          <a:xfrm rot="5914840">
            <a:off x="5385202" y="1216605"/>
            <a:ext cx="142875" cy="1444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AutoShape 80"/>
          <p:cNvSpPr>
            <a:spLocks noChangeArrowheads="1"/>
          </p:cNvSpPr>
          <p:nvPr/>
        </p:nvSpPr>
        <p:spPr bwMode="auto">
          <a:xfrm rot="-4266859">
            <a:off x="3555247" y="5535304"/>
            <a:ext cx="142875" cy="1444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AutoShape 79"/>
          <p:cNvSpPr>
            <a:spLocks noChangeArrowheads="1"/>
          </p:cNvSpPr>
          <p:nvPr/>
        </p:nvSpPr>
        <p:spPr bwMode="auto">
          <a:xfrm rot="8026976">
            <a:off x="2171418" y="4767382"/>
            <a:ext cx="142875" cy="1444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457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tangolo 42"/>
          <p:cNvSpPr/>
          <p:nvPr/>
        </p:nvSpPr>
        <p:spPr>
          <a:xfrm>
            <a:off x="2370723" y="1189112"/>
            <a:ext cx="4601577" cy="1120534"/>
          </a:xfrm>
          <a:prstGeom prst="rect">
            <a:avLst/>
          </a:prstGeom>
          <a:solidFill>
            <a:srgbClr val="FFFF66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pic>
        <p:nvPicPr>
          <p:cNvPr id="73731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ttangolo 39"/>
          <p:cNvSpPr/>
          <p:nvPr/>
        </p:nvSpPr>
        <p:spPr>
          <a:xfrm>
            <a:off x="6400800" y="4419600"/>
            <a:ext cx="2143125" cy="1734613"/>
          </a:xfrm>
          <a:prstGeom prst="rect">
            <a:avLst/>
          </a:prstGeom>
          <a:solidFill>
            <a:srgbClr val="9BFF55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76200" y="4410099"/>
            <a:ext cx="2743201" cy="1770272"/>
          </a:xfrm>
          <a:prstGeom prst="rect">
            <a:avLst/>
          </a:prstGeom>
          <a:solidFill>
            <a:srgbClr val="99FFCC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1219200" cy="476250"/>
          </a:xfrm>
        </p:spPr>
        <p:txBody>
          <a:bodyPr/>
          <a:lstStyle/>
          <a:p>
            <a:pPr algn="ctr">
              <a:defRPr/>
            </a:pPr>
            <a:fld id="{09A74CD4-797B-4F3E-A2AD-03BE25B56776}" type="slidenum">
              <a:rPr lang="it-IT" sz="180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itchFamily="34" charset="0"/>
              </a:rPr>
              <a:pPr algn="ctr">
                <a:defRPr/>
              </a:pPr>
              <a:t>2</a:t>
            </a:fld>
            <a:endParaRPr lang="it-IT" sz="1800" dirty="0">
              <a:solidFill>
                <a:srgbClr val="000000">
                  <a:lumMod val="75000"/>
                  <a:lumOff val="25000"/>
                </a:srgbClr>
              </a:solidFill>
              <a:latin typeface="Calibri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65460" y="152400"/>
            <a:ext cx="7097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800" b="1" dirty="0" smtClean="0">
                <a:solidFill>
                  <a:srgbClr val="008000"/>
                </a:solidFill>
                <a:latin typeface="Calibri" pitchFamily="34" charset="0"/>
              </a:rPr>
              <a:t>GOVERNANCE dell’educazione superiore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6238" y="2457271"/>
            <a:ext cx="25193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Politiche Nazionali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/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Politiche delle Istituzioni di Educazione Superiore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3352800" y="3257550"/>
            <a:ext cx="609600" cy="685800"/>
            <a:chOff x="1776" y="2304"/>
            <a:chExt cx="384" cy="432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776" y="235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t-IT">
                <a:solidFill>
                  <a:srgbClr val="000000"/>
                </a:solidFill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1872" y="2304"/>
              <a:ext cx="288" cy="4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t-IT">
                <a:solidFill>
                  <a:srgbClr val="000000"/>
                </a:solidFill>
              </a:endParaRPr>
            </a:p>
          </p:txBody>
        </p:sp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334000" y="2528373"/>
            <a:ext cx="3276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Opportunità di valutazione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/</a:t>
            </a:r>
          </a:p>
          <a:p>
            <a:pPr algn="ctr" eaLnBrk="0" fontAlgn="base" hangingPunct="0"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Valutazione della Qualità</a:t>
            </a:r>
          </a:p>
        </p:txBody>
      </p: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5257800" y="3276600"/>
            <a:ext cx="609600" cy="609600"/>
            <a:chOff x="3024" y="2256"/>
            <a:chExt cx="384" cy="384"/>
          </a:xfrm>
        </p:grpSpPr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H="1">
              <a:off x="3264" y="2304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t-IT">
                <a:solidFill>
                  <a:srgbClr val="000000"/>
                </a:solidFill>
              </a:endParaRP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3024" y="2256"/>
              <a:ext cx="288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t-IT">
                <a:solidFill>
                  <a:srgbClr val="000000"/>
                </a:solidFill>
              </a:endParaRPr>
            </a:p>
          </p:txBody>
        </p:sp>
      </p:grp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200400" y="5334000"/>
            <a:ext cx="2667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Valutazione interna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/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pc="-100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Valutazione esterna</a:t>
            </a:r>
          </a:p>
        </p:txBody>
      </p: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4114800" y="4953000"/>
            <a:ext cx="838200" cy="457200"/>
            <a:chOff x="2304" y="3216"/>
            <a:chExt cx="528" cy="288"/>
          </a:xfrm>
        </p:grpSpPr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592" y="3312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t-IT">
                <a:solidFill>
                  <a:srgbClr val="000000"/>
                </a:solidFill>
              </a:endParaRP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304" y="3216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it-IT">
                <a:solidFill>
                  <a:srgbClr val="000000"/>
                </a:solidFill>
              </a:endParaRPr>
            </a:p>
          </p:txBody>
        </p:sp>
      </p:grp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4572000" y="1703352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it-IT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Politiche</a:t>
            </a:r>
            <a:r>
              <a:rPr lang="en-GB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it-IT" b="1" i="1" dirty="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Naziona</a:t>
            </a:r>
            <a:r>
              <a:rPr lang="it-IT" b="1" i="1" dirty="0">
                <a:solidFill>
                  <a:srgbClr val="000000"/>
                </a:solidFill>
                <a:ea typeface="ＭＳ Ｐゴシック" charset="-128"/>
              </a:rPr>
              <a:t>li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 rot="18287269">
            <a:off x="2429669" y="2902744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dirty="0">
                <a:solidFill>
                  <a:srgbClr val="000000"/>
                </a:solidFill>
                <a:latin typeface="Calibri" pitchFamily="34" charset="0"/>
              </a:rPr>
              <a:t>Abilitazione</a:t>
            </a: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3641725" y="2209800"/>
            <a:ext cx="381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2574925" y="38100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438400" y="1295400"/>
            <a:ext cx="45825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it-IT" sz="2200" b="1" dirty="0" err="1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</a:rPr>
              <a:t>Segr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</a:rPr>
              <a:t>. Stato -  CEC -  </a:t>
            </a:r>
            <a:r>
              <a:rPr lang="it-IT" sz="2200" b="1" dirty="0" err="1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</a:rPr>
              <a:t>Conf</a:t>
            </a:r>
            <a:r>
              <a:rPr lang="it-IT" sz="2200" b="1" dirty="0" smtClean="0">
                <a:solidFill>
                  <a:srgbClr val="0000FF"/>
                </a:solidFill>
                <a:latin typeface="Calibri" pitchFamily="34" charset="0"/>
                <a:ea typeface="ＭＳ Ｐゴシック" charset="-128"/>
              </a:rPr>
              <a:t>. Episcopali</a:t>
            </a:r>
            <a:endParaRPr lang="it-IT" sz="2200" b="1" dirty="0">
              <a:solidFill>
                <a:srgbClr val="0000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414316" y="505230"/>
            <a:ext cx="43024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800" b="1" dirty="0">
                <a:solidFill>
                  <a:srgbClr val="008000"/>
                </a:solidFill>
                <a:latin typeface="Calibri" pitchFamily="34" charset="0"/>
              </a:rPr>
              <a:t>e </a:t>
            </a:r>
            <a:r>
              <a:rPr lang="it-IT" sz="2800" b="1" dirty="0" smtClean="0">
                <a:solidFill>
                  <a:srgbClr val="008000"/>
                </a:solidFill>
                <a:latin typeface="Calibri" pitchFamily="34" charset="0"/>
              </a:rPr>
              <a:t>SISTEMI NAZIONALI </a:t>
            </a:r>
            <a:r>
              <a:rPr lang="it-IT" sz="2800" b="1" dirty="0">
                <a:solidFill>
                  <a:srgbClr val="008000"/>
                </a:solidFill>
                <a:latin typeface="Calibri" pitchFamily="34" charset="0"/>
              </a:rPr>
              <a:t>di QA</a:t>
            </a:r>
          </a:p>
        </p:txBody>
      </p:sp>
      <p:sp>
        <p:nvSpPr>
          <p:cNvPr id="30" name="AutoShape 2"/>
          <p:cNvSpPr>
            <a:spLocks noChangeArrowheads="1"/>
          </p:cNvSpPr>
          <p:nvPr/>
        </p:nvSpPr>
        <p:spPr bwMode="auto">
          <a:xfrm>
            <a:off x="2474913" y="2044700"/>
            <a:ext cx="4251325" cy="3060700"/>
          </a:xfrm>
          <a:prstGeom prst="triangle">
            <a:avLst>
              <a:gd name="adj" fmla="val 50000"/>
            </a:avLst>
          </a:prstGeom>
          <a:noFill/>
          <a:ln w="508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36" name="Ovale 35"/>
          <p:cNvSpPr>
            <a:spLocks noChangeAspect="1"/>
          </p:cNvSpPr>
          <p:nvPr/>
        </p:nvSpPr>
        <p:spPr>
          <a:xfrm>
            <a:off x="457200" y="251796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4912518" y="1924930"/>
            <a:ext cx="1957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it-IT" b="1" i="1" dirty="0" smtClean="0">
                <a:solidFill>
                  <a:srgbClr val="000000"/>
                </a:solidFill>
                <a:latin typeface="Calibri" pitchFamily="34" charset="0"/>
                <a:ea typeface="ＭＳ Ｐゴシック"/>
                <a:cs typeface="ＭＳ Ｐゴシック"/>
              </a:rPr>
              <a:t>e della Santa Sede</a:t>
            </a:r>
            <a:endParaRPr lang="it-IT" b="1" i="1" dirty="0">
              <a:solidFill>
                <a:srgbClr val="000000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-304800" y="4530804"/>
            <a:ext cx="3429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0"/>
              </a:spcBef>
            </a:pPr>
            <a:r>
              <a:rPr lang="it-IT" sz="2200" b="1" spc="-100" dirty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Istituzioni di </a:t>
            </a:r>
            <a:r>
              <a:rPr lang="it-IT" sz="2200" b="1" spc="-100" dirty="0" smtClean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educazione </a:t>
            </a:r>
          </a:p>
          <a:p>
            <a:pPr algn="ctr" eaLnBrk="0" hangingPunct="0">
              <a:spcBef>
                <a:spcPts val="0"/>
              </a:spcBef>
            </a:pPr>
            <a:r>
              <a:rPr lang="it-IT" sz="2200" b="1" spc="-100" dirty="0" smtClean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Superiore </a:t>
            </a:r>
          </a:p>
          <a:p>
            <a:pPr algn="ctr" eaLnBrk="0" hangingPunct="0">
              <a:spcBef>
                <a:spcPts val="0"/>
              </a:spcBef>
            </a:pPr>
            <a:r>
              <a:rPr lang="it-IT" sz="2200" b="1" spc="-100" dirty="0" smtClean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(</a:t>
            </a:r>
            <a:r>
              <a:rPr lang="it-IT" sz="2200" b="1" spc="-100" dirty="0">
                <a:solidFill>
                  <a:srgbClr val="6600CC"/>
                </a:solidFill>
                <a:latin typeface="Calibri" pitchFamily="34" charset="0"/>
                <a:ea typeface="ＭＳ Ｐゴシック" charset="-128"/>
                <a:cs typeface="Arial" charset="0"/>
              </a:rPr>
              <a:t>Facoltà e ISSR)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28600" y="5650468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b="1" i="1" dirty="0">
                <a:latin typeface="Calibri" pitchFamily="34" charset="0"/>
                <a:ea typeface="ＭＳ Ｐゴシック" charset="-128"/>
                <a:cs typeface="Arial" charset="0"/>
              </a:rPr>
              <a:t>Autonomia istituzionale</a:t>
            </a:r>
            <a:endParaRPr lang="it-IT" b="1" dirty="0">
              <a:latin typeface="Calibri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6781800" y="4522113"/>
            <a:ext cx="1752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200" b="1" dirty="0" smtClean="0">
                <a:solidFill>
                  <a:srgbClr val="FF0000"/>
                </a:solidFill>
                <a:latin typeface="Calibri" pitchFamily="34" charset="0"/>
                <a:ea typeface="ＭＳ Ｐゴシック" charset="-128"/>
                <a:cs typeface="Arial" charset="0"/>
              </a:rPr>
              <a:t>AGENZIE</a:t>
            </a:r>
            <a:endParaRPr lang="it-IT" sz="2200" b="1" dirty="0">
              <a:solidFill>
                <a:srgbClr val="FF0000"/>
              </a:solidFill>
              <a:latin typeface="Calibri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6772275" y="4895671"/>
            <a:ext cx="23717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it-IT" i="1" dirty="0">
                <a:latin typeface="Calibri" pitchFamily="34" charset="0"/>
                <a:ea typeface="ＭＳ Ｐゴシック" charset="-128"/>
                <a:cs typeface="Arial" charset="0"/>
              </a:rPr>
              <a:t>Indipendenza di giudizio</a:t>
            </a:r>
          </a:p>
          <a:p>
            <a:pPr eaLnBrk="0" hangingPunct="0">
              <a:spcBef>
                <a:spcPts val="0"/>
              </a:spcBef>
            </a:pPr>
            <a:r>
              <a:rPr lang="it-IT" b="1" i="1" dirty="0">
                <a:latin typeface="Calibri" pitchFamily="34" charset="0"/>
                <a:ea typeface="ＭＳ Ｐゴシック" charset="-128"/>
                <a:cs typeface="Arial" charset="0"/>
              </a:rPr>
              <a:t>Autonomia </a:t>
            </a:r>
            <a:endParaRPr lang="it-IT" b="1" i="1" dirty="0" smtClean="0">
              <a:latin typeface="Calibri" pitchFamily="34" charset="0"/>
              <a:ea typeface="ＭＳ Ｐゴシック" charset="-128"/>
              <a:cs typeface="Arial" charset="0"/>
            </a:endParaRPr>
          </a:p>
          <a:p>
            <a:pPr eaLnBrk="0" hangingPunct="0">
              <a:spcBef>
                <a:spcPts val="0"/>
              </a:spcBef>
            </a:pPr>
            <a:r>
              <a:rPr lang="it-IT" b="1" i="1" dirty="0" smtClean="0">
                <a:latin typeface="Calibri" pitchFamily="34" charset="0"/>
                <a:ea typeface="ＭＳ Ｐゴシック" charset="-128"/>
                <a:cs typeface="Arial" charset="0"/>
              </a:rPr>
              <a:t>operativa</a:t>
            </a:r>
            <a:endParaRPr lang="it-IT" b="1" dirty="0">
              <a:latin typeface="Calibri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34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827584" y="1052736"/>
            <a:ext cx="7704856" cy="5184576"/>
          </a:xfrm>
          <a:prstGeom prst="rect">
            <a:avLst/>
          </a:prstGeom>
          <a:solidFill>
            <a:srgbClr val="FFCE33">
              <a:alpha val="57647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20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e 5"/>
          <p:cNvSpPr>
            <a:spLocks noChangeAspect="1"/>
          </p:cNvSpPr>
          <p:nvPr/>
        </p:nvSpPr>
        <p:spPr>
          <a:xfrm>
            <a:off x="2666999" y="374922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131840" y="192055"/>
            <a:ext cx="443170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Le </a:t>
            </a:r>
            <a:r>
              <a:rPr lang="it-IT" altLang="it-IT" sz="2800" b="1" kern="0" dirty="0">
                <a:solidFill>
                  <a:srgbClr val="008000"/>
                </a:solidFill>
                <a:latin typeface="Calibri" panose="020F0502020204030204" pitchFamily="34" charset="0"/>
              </a:rPr>
              <a:t>‘‘BASI’’ </a:t>
            </a:r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del </a:t>
            </a:r>
            <a:r>
              <a:rPr lang="it-IT" altLang="it-IT" sz="2800" b="1" kern="0" dirty="0">
                <a:solidFill>
                  <a:srgbClr val="008000"/>
                </a:solidFill>
                <a:latin typeface="Calibri" panose="020F0502020204030204" pitchFamily="34" charset="0"/>
              </a:rPr>
              <a:t>POTERE</a:t>
            </a:r>
            <a:endParaRPr lang="it-IT" altLang="it-IT" sz="2800" i="1" kern="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1115616" y="1340768"/>
            <a:ext cx="760052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 algn="l">
              <a:lnSpc>
                <a:spcPts val="24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538163" algn="l"/>
                <a:tab pos="1344613" algn="l"/>
              </a:tabLst>
            </a:pPr>
            <a:r>
              <a:rPr lang="it-IT" sz="2600" b="1" kern="0" dirty="0" smtClean="0">
                <a:latin typeface="Calibri" panose="020F0502020204030204" pitchFamily="34" charset="0"/>
              </a:rPr>
              <a:t>Potere  </a:t>
            </a:r>
            <a:r>
              <a:rPr lang="it-IT" sz="26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LEGITTIMO    </a:t>
            </a:r>
            <a:r>
              <a:rPr lang="it-IT" sz="2600" b="1" kern="0" dirty="0" smtClean="0">
                <a:latin typeface="Calibri" panose="020F0502020204030204" pitchFamily="34" charset="0"/>
              </a:rPr>
              <a:t>                                                  </a:t>
            </a:r>
            <a:r>
              <a:rPr lang="it-IT" sz="2600" i="1" kern="0" dirty="0">
                <a:latin typeface="Calibri" panose="020F0502020204030204" pitchFamily="34" charset="0"/>
              </a:rPr>
              <a:t> </a:t>
            </a:r>
            <a:r>
              <a:rPr lang="it-IT" sz="2600" i="1" kern="0" dirty="0" smtClean="0">
                <a:latin typeface="Calibri" panose="020F0502020204030204" pitchFamily="34" charset="0"/>
              </a:rPr>
              <a:t>  </a:t>
            </a:r>
            <a:r>
              <a:rPr lang="it-IT" sz="2400" i="1" kern="0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  </a:t>
            </a:r>
            <a:r>
              <a:rPr lang="it-IT" sz="2400" i="1" kern="0" dirty="0" smtClean="0">
                <a:latin typeface="Calibri" panose="020F0502020204030204" pitchFamily="34" charset="0"/>
              </a:rPr>
              <a:t>ruolo formalmente definito e riconosciuto</a:t>
            </a:r>
          </a:p>
          <a:p>
            <a:pPr marL="444500" indent="-444500" algn="l">
              <a:lnSpc>
                <a:spcPts val="24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901700" algn="l"/>
              </a:tabLst>
            </a:pPr>
            <a:r>
              <a:rPr lang="it-IT" sz="2600" b="1" kern="0" dirty="0" smtClean="0">
                <a:latin typeface="Calibri" panose="020F0502020204030204" pitchFamily="34" charset="0"/>
              </a:rPr>
              <a:t>Potere </a:t>
            </a:r>
            <a:r>
              <a:rPr lang="it-IT" sz="26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DI COERCIZIONE                                                       </a:t>
            </a:r>
            <a:r>
              <a:rPr lang="it-IT" sz="2400" i="1" kern="0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  </a:t>
            </a:r>
            <a:r>
              <a:rPr lang="it-IT" sz="2400" i="1" kern="0" dirty="0" smtClean="0">
                <a:latin typeface="Calibri" panose="020F0502020204030204" pitchFamily="34" charset="0"/>
              </a:rPr>
              <a:t>ricompensa/punizione</a:t>
            </a:r>
          </a:p>
          <a:p>
            <a:pPr marL="444500" indent="-444500" algn="l">
              <a:lnSpc>
                <a:spcPts val="24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901700" algn="l"/>
              </a:tabLst>
            </a:pPr>
            <a:r>
              <a:rPr lang="it-IT" sz="2600" b="1" kern="0" dirty="0" smtClean="0">
                <a:latin typeface="Calibri" panose="020F0502020204030204" pitchFamily="34" charset="0"/>
              </a:rPr>
              <a:t>Potere </a:t>
            </a:r>
            <a:r>
              <a:rPr lang="it-IT" sz="26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DI RIFERIMENTO                                                    </a:t>
            </a:r>
            <a:r>
              <a:rPr lang="it-IT" sz="2400" i="1" kern="0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  </a:t>
            </a:r>
            <a:r>
              <a:rPr lang="it-IT" sz="2400" i="1" kern="0" dirty="0" smtClean="0">
                <a:latin typeface="Calibri" panose="020F0502020204030204" pitchFamily="34" charset="0"/>
              </a:rPr>
              <a:t>relazione</a:t>
            </a:r>
          </a:p>
          <a:p>
            <a:pPr marL="444500" indent="-444500" algn="l">
              <a:lnSpc>
                <a:spcPts val="24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901700" algn="l"/>
              </a:tabLst>
            </a:pPr>
            <a:r>
              <a:rPr lang="it-IT" sz="2600" b="1" kern="0" dirty="0" smtClean="0">
                <a:latin typeface="Calibri" panose="020F0502020204030204" pitchFamily="34" charset="0"/>
              </a:rPr>
              <a:t>Potere </a:t>
            </a:r>
            <a:r>
              <a:rPr lang="it-IT" sz="26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DI INFORMAZIONE                                                  </a:t>
            </a:r>
            <a:r>
              <a:rPr lang="it-IT" sz="2400" i="1" kern="0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  </a:t>
            </a:r>
            <a:r>
              <a:rPr lang="it-IT" sz="2400" i="1" kern="0" dirty="0" smtClean="0">
                <a:latin typeface="Calibri" panose="020F0502020204030204" pitchFamily="34" charset="0"/>
              </a:rPr>
              <a:t>conoscenza</a:t>
            </a:r>
          </a:p>
          <a:p>
            <a:pPr marL="444500" indent="-444500" algn="l">
              <a:lnSpc>
                <a:spcPts val="24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901700" algn="l"/>
              </a:tabLst>
            </a:pPr>
            <a:r>
              <a:rPr lang="it-IT" sz="2600" b="1" kern="0" dirty="0" smtClean="0">
                <a:latin typeface="Calibri" panose="020F0502020204030204" pitchFamily="34" charset="0"/>
              </a:rPr>
              <a:t>Potere </a:t>
            </a:r>
            <a:r>
              <a:rPr lang="it-IT" sz="26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‘‘AUTOREVOLE’’                                                       </a:t>
            </a:r>
            <a:r>
              <a:rPr lang="it-IT" sz="2600" i="1" kern="0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  </a:t>
            </a:r>
            <a:r>
              <a:rPr lang="it-IT" sz="2400" i="1" kern="0" dirty="0" smtClean="0">
                <a:latin typeface="Calibri" panose="020F0502020204030204" pitchFamily="34" charset="0"/>
              </a:rPr>
              <a:t>autorità antropologicamente legittimata come    servizio/amore</a:t>
            </a:r>
            <a:endParaRPr lang="it-IT" sz="2400" i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88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tangolo 8"/>
          <p:cNvSpPr/>
          <p:nvPr/>
        </p:nvSpPr>
        <p:spPr>
          <a:xfrm>
            <a:off x="827584" y="1412776"/>
            <a:ext cx="7854874" cy="4788920"/>
          </a:xfrm>
          <a:prstGeom prst="rect">
            <a:avLst/>
          </a:prstGeom>
          <a:solidFill>
            <a:srgbClr val="FFFF9D">
              <a:alpha val="58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21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e 5"/>
          <p:cNvSpPr>
            <a:spLocks noChangeAspect="1"/>
          </p:cNvSpPr>
          <p:nvPr/>
        </p:nvSpPr>
        <p:spPr>
          <a:xfrm>
            <a:off x="789110" y="704791"/>
            <a:ext cx="405131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253952" y="521924"/>
            <a:ext cx="7422826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Le SFIDE/ESIGENZE poste </a:t>
            </a:r>
            <a:r>
              <a:rPr lang="it-IT" altLang="it-IT" sz="2800" b="1" kern="0" dirty="0">
                <a:solidFill>
                  <a:srgbClr val="008000"/>
                </a:solidFill>
                <a:latin typeface="Calibri" panose="020F0502020204030204" pitchFamily="34" charset="0"/>
              </a:rPr>
              <a:t>alla persona del leader</a:t>
            </a:r>
            <a:endParaRPr lang="it-IT" altLang="it-IT" sz="2800" i="1" kern="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1185984" y="1869951"/>
            <a:ext cx="7188503" cy="409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63538" indent="-363538" algn="l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</a:pPr>
            <a:r>
              <a:rPr lang="it-IT" sz="2400" kern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  </a:t>
            </a:r>
            <a:r>
              <a:rPr lang="it-IT" sz="2400" kern="0" dirty="0" smtClean="0">
                <a:latin typeface="Calibri" panose="020F0502020204030204" pitchFamily="34" charset="0"/>
              </a:rPr>
              <a:t>L'</a:t>
            </a:r>
            <a:r>
              <a:rPr lang="it-IT" sz="2400" b="1" kern="0" dirty="0" smtClean="0">
                <a:latin typeface="Calibri" panose="020F0502020204030204" pitchFamily="34" charset="0"/>
              </a:rPr>
              <a:t>aspetto </a:t>
            </a:r>
            <a:r>
              <a:rPr lang="it-IT" sz="2400" b="1" kern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"non concentrico" </a:t>
            </a:r>
            <a:r>
              <a:rPr lang="it-IT" sz="2400" b="1" kern="0" dirty="0" smtClean="0">
                <a:latin typeface="Calibri" panose="020F0502020204030204" pitchFamily="34" charset="0"/>
              </a:rPr>
              <a:t>della realtà comunitaria-sociale </a:t>
            </a:r>
            <a:r>
              <a:rPr lang="it-IT" sz="2400" kern="0" dirty="0" smtClean="0">
                <a:latin typeface="Calibri" panose="020F0502020204030204" pitchFamily="34" charset="0"/>
              </a:rPr>
              <a:t>e la persona del ministro-leader</a:t>
            </a:r>
          </a:p>
          <a:p>
            <a:pPr marL="363538" indent="-363538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"/>
            </a:pPr>
            <a:r>
              <a:rPr lang="it-IT" sz="2400" b="1" kern="0" dirty="0" smtClean="0">
                <a:latin typeface="Calibri" panose="020F0502020204030204" pitchFamily="34" charset="0"/>
              </a:rPr>
              <a:t>Difficoltà </a:t>
            </a:r>
            <a:r>
              <a:rPr lang="it-IT" sz="2400" b="1" kern="0" dirty="0" smtClean="0">
                <a:solidFill>
                  <a:srgbClr val="00B0F0"/>
                </a:solidFill>
                <a:latin typeface="Calibri" panose="020F0502020204030204" pitchFamily="34" charset="0"/>
              </a:rPr>
              <a:t>nell’integrazione del ruolo</a:t>
            </a:r>
          </a:p>
          <a:p>
            <a:pPr marL="1250950" indent="-444500" algn="l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Font typeface="Wingdings 3" panose="05040102010807070707" pitchFamily="18" charset="2"/>
              <a:buChar char="&quot;"/>
              <a:tabLst>
                <a:tab pos="981075" algn="l"/>
              </a:tabLst>
            </a:pPr>
            <a:r>
              <a:rPr lang="it-IT" sz="2400" kern="0" dirty="0" smtClean="0">
                <a:latin typeface="Calibri" panose="020F0502020204030204" pitchFamily="34" charset="0"/>
              </a:rPr>
              <a:t>gradi di sviluppo della libertà nell'esercizio del ruolo </a:t>
            </a:r>
          </a:p>
          <a:p>
            <a:pPr marL="363538" indent="-363538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"/>
            </a:pPr>
            <a:r>
              <a:rPr lang="it-IT" sz="2400" b="1" kern="0" dirty="0" smtClean="0">
                <a:latin typeface="Calibri" panose="020F0502020204030204" pitchFamily="34" charset="0"/>
              </a:rPr>
              <a:t>Componenti di </a:t>
            </a:r>
            <a:r>
              <a:rPr lang="it-IT" sz="2400" b="1" kern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conflitto personale</a:t>
            </a:r>
            <a:endParaRPr lang="it-IT" sz="2400" b="1" kern="0" dirty="0">
              <a:latin typeface="Calibri" panose="020F0502020204030204" pitchFamily="34" charset="0"/>
            </a:endParaRPr>
          </a:p>
          <a:p>
            <a:pPr marL="1250950" indent="-444500" algn="l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Font typeface="Wingdings 3" panose="05040102010807070707" pitchFamily="18" charset="2"/>
              <a:buChar char="&quot;"/>
            </a:pPr>
            <a:r>
              <a:rPr lang="it-IT" sz="2400" kern="0" dirty="0" smtClean="0">
                <a:latin typeface="Calibri" panose="020F0502020204030204" pitchFamily="34" charset="0"/>
              </a:rPr>
              <a:t>stima, autonomia, dipendenza</a:t>
            </a:r>
          </a:p>
          <a:p>
            <a:pPr marL="363538" indent="-363538" algn="l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2400" kern="0" dirty="0">
                <a:latin typeface="Calibri" panose="020F0502020204030204" pitchFamily="34" charset="0"/>
                <a:sym typeface="Wingdings" panose="05000000000000000000" pitchFamily="2" charset="2"/>
              </a:rPr>
              <a:t> </a:t>
            </a:r>
            <a:r>
              <a:rPr lang="it-IT" sz="2400" kern="0" dirty="0" smtClean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2400" b="1" kern="0" dirty="0" smtClean="0">
                <a:solidFill>
                  <a:srgbClr val="9900CC"/>
                </a:solidFill>
                <a:latin typeface="Calibri" panose="020F0502020204030204" pitchFamily="34" charset="0"/>
              </a:rPr>
              <a:t>Teorie parziali del gruppo/sociale </a:t>
            </a:r>
            <a:r>
              <a:rPr lang="it-IT" sz="2400" kern="0" dirty="0" smtClean="0">
                <a:latin typeface="Calibri" panose="020F0502020204030204" pitchFamily="34" charset="0"/>
              </a:rPr>
              <a:t>come limite alla funzione/ ministero</a:t>
            </a:r>
          </a:p>
          <a:p>
            <a:pPr algn="l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2400" kern="0" dirty="0" smtClean="0">
                <a:latin typeface="Calibri" panose="020F0502020204030204" pitchFamily="34" charset="0"/>
              </a:rPr>
              <a:t> </a:t>
            </a:r>
          </a:p>
          <a:p>
            <a:pPr algn="l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</a:pPr>
            <a:endParaRPr lang="it-IT" sz="24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833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611560" y="332656"/>
            <a:ext cx="8136904" cy="6184032"/>
          </a:xfrm>
          <a:prstGeom prst="rect">
            <a:avLst/>
          </a:prstGeom>
          <a:solidFill>
            <a:srgbClr val="B0F96D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22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2425" y="632203"/>
            <a:ext cx="7560840" cy="5328592"/>
          </a:xfrm>
        </p:spPr>
        <p:txBody>
          <a:bodyPr/>
          <a:lstStyle/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tabLst>
                <a:tab pos="444500" algn="l"/>
              </a:tabLst>
            </a:pPr>
            <a:r>
              <a:rPr lang="it-IT" altLang="it-IT" sz="2400" b="1" dirty="0">
                <a:latin typeface="Calibri" panose="020F0502020204030204" pitchFamily="34" charset="0"/>
              </a:rPr>
              <a:t>	</a:t>
            </a:r>
            <a:r>
              <a:rPr lang="it-IT" altLang="it-IT" sz="2400" i="1" dirty="0" smtClean="0">
                <a:latin typeface="Calibri" panose="020F0502020204030204" pitchFamily="34" charset="0"/>
              </a:rPr>
              <a:t>‘‘Se </a:t>
            </a:r>
            <a:r>
              <a:rPr lang="it-IT" altLang="it-IT" sz="2400" i="1" dirty="0">
                <a:latin typeface="Calibri" panose="020F0502020204030204" pitchFamily="34" charset="0"/>
              </a:rPr>
              <a:t>non potete sradicare le idee cattive, se non potete curare mali antichi completamente quanto vorreste, non dovete per questo lasciare la comunità. 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tabLst>
                <a:tab pos="444500" algn="l"/>
              </a:tabLst>
            </a:pPr>
            <a:r>
              <a:rPr lang="it-IT" altLang="it-IT" sz="2400" i="1" dirty="0">
                <a:latin typeface="Calibri" panose="020F0502020204030204" pitchFamily="34" charset="0"/>
              </a:rPr>
              <a:t>	Non abbandonate la nave nella tempesta perché non potete dirigere i venti. E non  forzate con arroganza idee strane su chi voi sapete ha una posizione diversa dalla </a:t>
            </a:r>
            <a:r>
              <a:rPr lang="it-IT" altLang="it-IT" sz="2400" i="1" dirty="0" smtClean="0">
                <a:latin typeface="Calibri" panose="020F0502020204030204" pitchFamily="34" charset="0"/>
              </a:rPr>
              <a:t>vostra.</a:t>
            </a:r>
            <a:endParaRPr lang="it-IT" altLang="it-IT" sz="2400" i="1" dirty="0">
              <a:latin typeface="Calibri" panose="020F0502020204030204" pitchFamily="34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tabLst>
                <a:tab pos="444500" algn="l"/>
              </a:tabLst>
            </a:pPr>
            <a:r>
              <a:rPr lang="it-IT" altLang="it-IT" sz="2400" i="1" dirty="0">
                <a:latin typeface="Calibri" panose="020F0502020204030204" pitchFamily="34" charset="0"/>
              </a:rPr>
              <a:t>	Dovete cercare di influenzare il corso delle azioni indirettamente, trattare la situazione con tatto e così quello che non riuscite a volgere in bene, potete almeno renderlo meno cattivo</a:t>
            </a:r>
            <a:r>
              <a:rPr lang="it-IT" altLang="it-IT" sz="2400" i="1" dirty="0" smtClean="0">
                <a:latin typeface="Calibri" panose="020F0502020204030204" pitchFamily="34" charset="0"/>
              </a:rPr>
              <a:t>.</a:t>
            </a:r>
            <a:endParaRPr lang="it-IT" altLang="it-IT" sz="2400" i="1" dirty="0">
              <a:latin typeface="Calibri" panose="020F0502020204030204" pitchFamily="34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1200"/>
              </a:spcAft>
              <a:tabLst>
                <a:tab pos="444500" algn="l"/>
              </a:tabLst>
            </a:pPr>
            <a:r>
              <a:rPr lang="it-IT" altLang="it-IT" sz="2400" i="1" dirty="0">
                <a:latin typeface="Calibri" panose="020F0502020204030204" pitchFamily="34" charset="0"/>
              </a:rPr>
              <a:t>	E’ infatti impossibile rendere le istituzioni buone a meno di rendere buone tutte le persone, e questo non mi aspetto di vederlo per molto tempo </a:t>
            </a:r>
            <a:r>
              <a:rPr lang="it-IT" altLang="it-IT" sz="2400" i="1" dirty="0" smtClean="0">
                <a:latin typeface="Calibri" panose="020F0502020204030204" pitchFamily="34" charset="0"/>
              </a:rPr>
              <a:t>avvenire’’.</a:t>
            </a:r>
            <a:endParaRPr lang="it-IT" altLang="it-IT" sz="2400" i="1" dirty="0">
              <a:latin typeface="Calibri" panose="020F0502020204030204" pitchFamily="34" charset="0"/>
            </a:endParaRP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it-IT" altLang="it-IT" sz="2400" i="1" dirty="0">
                <a:latin typeface="Calibri" panose="020F0502020204030204" pitchFamily="34" charset="0"/>
              </a:rPr>
              <a:t>				</a:t>
            </a:r>
            <a:endParaRPr lang="it-IT" altLang="it-IT" sz="2400" dirty="0"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508104" y="5877272"/>
            <a:ext cx="2353914" cy="425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600"/>
              </a:lnSpc>
            </a:pPr>
            <a:r>
              <a:rPr lang="it-IT" altLang="it-IT" sz="2400" i="1" dirty="0" smtClean="0">
                <a:latin typeface="Calibri" panose="020F0502020204030204" pitchFamily="34" charset="0"/>
              </a:rPr>
              <a:t>St </a:t>
            </a:r>
            <a:r>
              <a:rPr lang="it-IT" altLang="it-IT" sz="2400" i="1" dirty="0">
                <a:latin typeface="Calibri" panose="020F0502020204030204" pitchFamily="34" charset="0"/>
              </a:rPr>
              <a:t>Thomas More</a:t>
            </a:r>
            <a:r>
              <a:rPr lang="it-IT" altLang="it-IT" sz="2400" dirty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3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3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732870" y="5254352"/>
            <a:ext cx="2810930" cy="996839"/>
          </a:xfrm>
          <a:prstGeom prst="rect">
            <a:avLst/>
          </a:prstGeom>
          <a:solidFill>
            <a:srgbClr val="B0F96D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985319" y="3422539"/>
            <a:ext cx="3390901" cy="967897"/>
          </a:xfrm>
          <a:prstGeom prst="rect">
            <a:avLst/>
          </a:prstGeom>
          <a:solidFill>
            <a:srgbClr val="FDB603">
              <a:alpha val="41961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00">
              <a:solidFill>
                <a:srgbClr val="FBD25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022155" y="3452574"/>
            <a:ext cx="3285002" cy="967897"/>
          </a:xfrm>
          <a:prstGeom prst="rect">
            <a:avLst/>
          </a:prstGeom>
          <a:solidFill>
            <a:srgbClr val="FDB603">
              <a:alpha val="41961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236068" y="5274206"/>
            <a:ext cx="2810930" cy="996839"/>
          </a:xfrm>
          <a:prstGeom prst="rect">
            <a:avLst/>
          </a:prstGeom>
          <a:solidFill>
            <a:srgbClr val="B0F96D">
              <a:alpha val="8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791201" y="1524000"/>
            <a:ext cx="2813247" cy="1537014"/>
          </a:xfrm>
          <a:prstGeom prst="rect">
            <a:avLst/>
          </a:prstGeom>
          <a:solidFill>
            <a:srgbClr val="B0F96D">
              <a:alpha val="6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BD25F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228676" y="314980"/>
            <a:ext cx="45755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000" b="1" dirty="0" smtClean="0">
                <a:solidFill>
                  <a:srgbClr val="008000"/>
                </a:solidFill>
                <a:latin typeface="Calibri" pitchFamily="34" charset="0"/>
                <a:cs typeface="Arial" charset="0"/>
              </a:rPr>
              <a:t>Una «Lettura» dei Risultati</a:t>
            </a:r>
            <a:endParaRPr lang="it-IT" sz="3000" dirty="0" smtClean="0">
              <a:solidFill>
                <a:srgbClr val="008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816578" y="1022191"/>
            <a:ext cx="76416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ts val="3000"/>
              </a:lnSpc>
              <a:spcBef>
                <a:spcPts val="0"/>
              </a:spcBef>
            </a:pPr>
            <a:r>
              <a:rPr lang="it-IT" sz="2600" b="1" dirty="0" smtClean="0">
                <a:latin typeface="Calibri" panose="020F0502020204030204" pitchFamily="34" charset="0"/>
              </a:rPr>
              <a:t>GOVERNO </a:t>
            </a:r>
            <a:r>
              <a:rPr lang="it-IT" sz="2600" b="1" dirty="0">
                <a:latin typeface="Calibri" pitchFamily="34" charset="0"/>
              </a:rPr>
              <a:t>DELLE ISTITUZIONI </a:t>
            </a:r>
            <a:r>
              <a:rPr lang="it-IT" sz="2600" dirty="0" smtClean="0">
                <a:latin typeface="Calibri" pitchFamily="34" charset="0"/>
              </a:rPr>
              <a:t>(coinvolgimento dei Gran Cancellieri</a:t>
            </a:r>
            <a:r>
              <a:rPr lang="it-IT" sz="2600" dirty="0">
                <a:latin typeface="Calibri" pitchFamily="34" charset="0"/>
              </a:rPr>
              <a:t>) e </a:t>
            </a:r>
            <a:r>
              <a:rPr lang="it-IT" sz="2600" dirty="0" smtClean="0">
                <a:latin typeface="Calibri" pitchFamily="34" charset="0"/>
              </a:rPr>
              <a:t>«tripartizione</a:t>
            </a:r>
            <a:r>
              <a:rPr lang="it-IT" sz="2600" dirty="0">
                <a:latin typeface="Calibri" pitchFamily="34" charset="0"/>
              </a:rPr>
              <a:t>» in 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984132" y="1688495"/>
            <a:ext cx="2797175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600" dirty="0">
                <a:latin typeface="Calibri" pitchFamily="34" charset="0"/>
                <a:sym typeface="Wingdings" panose="05000000000000000000" pitchFamily="2" charset="2"/>
              </a:rPr>
              <a:t></a:t>
            </a:r>
            <a:r>
              <a:rPr lang="it-IT" sz="2600" dirty="0" smtClean="0">
                <a:latin typeface="Calibri" pitchFamily="34" charset="0"/>
              </a:rPr>
              <a:t> </a:t>
            </a:r>
            <a:r>
              <a:rPr lang="it-IT" sz="2600" dirty="0">
                <a:latin typeface="Calibri" pitchFamily="34" charset="0"/>
              </a:rPr>
              <a:t>VALORI</a:t>
            </a:r>
          </a:p>
          <a:p>
            <a:pPr algn="just" eaLnBrk="1" hangingPunct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600" dirty="0">
                <a:latin typeface="Calibri" pitchFamily="34" charset="0"/>
                <a:sym typeface="Wingdings" panose="05000000000000000000" pitchFamily="2" charset="2"/>
              </a:rPr>
              <a:t></a:t>
            </a:r>
            <a:r>
              <a:rPr lang="it-IT" sz="2600" dirty="0">
                <a:latin typeface="Calibri" pitchFamily="34" charset="0"/>
              </a:rPr>
              <a:t> DESIDERI</a:t>
            </a:r>
          </a:p>
          <a:p>
            <a:pPr algn="just" eaLnBrk="1" hangingPunct="1"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600" dirty="0">
                <a:latin typeface="Calibri" pitchFamily="34" charset="0"/>
                <a:sym typeface="Wingdings" panose="05000000000000000000" pitchFamily="2" charset="2"/>
              </a:rPr>
              <a:t></a:t>
            </a:r>
            <a:r>
              <a:rPr lang="it-IT" sz="2600" dirty="0">
                <a:latin typeface="Calibri" pitchFamily="34" charset="0"/>
              </a:rPr>
              <a:t> BENI D’ORDINE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838200" y="2924944"/>
            <a:ext cx="348727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ts val="3000"/>
              </a:lnSpc>
              <a:spcBef>
                <a:spcPts val="0"/>
              </a:spcBef>
            </a:pPr>
            <a:r>
              <a:rPr lang="it-IT" sz="2600" dirty="0" smtClean="0">
                <a:latin typeface="Calibri" panose="020F0502020204030204" pitchFamily="34" charset="0"/>
              </a:rPr>
              <a:t>Tentazione della 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813816" y="4797152"/>
            <a:ext cx="325934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2600" dirty="0" smtClean="0">
                <a:latin typeface="Calibri" panose="020F0502020204030204" pitchFamily="34" charset="0"/>
              </a:rPr>
              <a:t>La lunga marcia della 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457199" y="991039"/>
            <a:ext cx="5059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Calibri" panose="020F0502020204030204" pitchFamily="34" charset="0"/>
                <a:sym typeface="Wingdings 3" panose="05040102010807070707" pitchFamily="18" charset="2"/>
              </a:rPr>
              <a:t></a:t>
            </a:r>
            <a:endParaRPr lang="it-IT" sz="2000" dirty="0" smtClean="0"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169242" y="3478634"/>
            <a:ext cx="31379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000"/>
              </a:lnSpc>
              <a:spcBef>
                <a:spcPts val="0"/>
              </a:spcBef>
            </a:pPr>
            <a:r>
              <a:rPr lang="it-IT" sz="2600" b="1" dirty="0" smtClean="0">
                <a:latin typeface="Calibri" pitchFamily="34" charset="0"/>
              </a:rPr>
              <a:t>SINDROME della </a:t>
            </a:r>
          </a:p>
          <a:p>
            <a:pPr algn="ctr" eaLnBrk="1" hangingPunct="1">
              <a:lnSpc>
                <a:spcPts val="3000"/>
              </a:lnSpc>
              <a:spcBef>
                <a:spcPts val="0"/>
              </a:spcBef>
            </a:pPr>
            <a:r>
              <a:rPr lang="it-IT" sz="2600" b="1" dirty="0" smtClean="0">
                <a:latin typeface="Calibri" pitchFamily="34" charset="0"/>
              </a:rPr>
              <a:t>«</a:t>
            </a:r>
            <a:r>
              <a:rPr lang="it-IT" sz="2600" b="1" dirty="0">
                <a:latin typeface="Calibri" pitchFamily="34" charset="0"/>
              </a:rPr>
              <a:t>FOTO </a:t>
            </a:r>
            <a:r>
              <a:rPr lang="it-IT" sz="2600" b="1" dirty="0" smtClean="0">
                <a:latin typeface="Calibri" pitchFamily="34" charset="0"/>
              </a:rPr>
              <a:t>DI GRUPPO»</a:t>
            </a:r>
            <a:endParaRPr lang="it-IT" sz="2600" b="1" dirty="0">
              <a:latin typeface="Calibri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162890" y="3620594"/>
            <a:ext cx="313791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000"/>
              </a:lnSpc>
              <a:spcBef>
                <a:spcPts val="0"/>
              </a:spcBef>
            </a:pPr>
            <a:r>
              <a:rPr lang="it-IT" sz="2600" b="1" dirty="0" smtClean="0">
                <a:latin typeface="Calibri" pitchFamily="34" charset="0"/>
              </a:rPr>
              <a:t>Analisi dei problemi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931443" y="5491339"/>
            <a:ext cx="88705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000"/>
              </a:lnSpc>
              <a:spcBef>
                <a:spcPts val="0"/>
              </a:spcBef>
            </a:pPr>
            <a:r>
              <a:rPr lang="it-IT" sz="2600" b="1" dirty="0" smtClean="0">
                <a:latin typeface="Calibri" pitchFamily="34" charset="0"/>
              </a:rPr>
              <a:t>VS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219200" y="5344342"/>
            <a:ext cx="282779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2600" b="1" dirty="0" smtClean="0">
                <a:solidFill>
                  <a:srgbClr val="FF0000"/>
                </a:solidFill>
                <a:latin typeface="Calibri" pitchFamily="34" charset="0"/>
              </a:rPr>
              <a:t>CULTURA della QUALITA’</a:t>
            </a:r>
            <a:endParaRPr lang="it-IT" sz="2600" b="1" dirty="0">
              <a:latin typeface="Calibri" pitchFamily="34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706475" y="5344342"/>
            <a:ext cx="2555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2600" b="1" dirty="0" smtClean="0">
                <a:latin typeface="Calibri" pitchFamily="34" charset="0"/>
              </a:rPr>
              <a:t> SISTEMI della QUALITÀ</a:t>
            </a:r>
            <a:endParaRPr lang="it-IT" sz="2600" b="1" dirty="0">
              <a:latin typeface="Calibri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187049" y="3641431"/>
            <a:ext cx="88705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ts val="3000"/>
              </a:lnSpc>
              <a:spcBef>
                <a:spcPts val="0"/>
              </a:spcBef>
            </a:pPr>
            <a:r>
              <a:rPr lang="it-IT" sz="2600" b="1" dirty="0" smtClean="0">
                <a:latin typeface="Calibri" panose="020F0502020204030204" pitchFamily="34" charset="0"/>
              </a:rPr>
              <a:t>VS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457200" y="2945684"/>
            <a:ext cx="5059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Calibri" panose="020F0502020204030204" pitchFamily="34" charset="0"/>
                <a:sym typeface="Wingdings 3" panose="05040102010807070707" pitchFamily="18" charset="2"/>
              </a:rPr>
              <a:t></a:t>
            </a:r>
            <a:endParaRPr lang="it-IT" sz="2000" dirty="0">
              <a:latin typeface="Calibri" panose="020F0502020204030204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57200" y="4817892"/>
            <a:ext cx="5059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Calibri" panose="020F0502020204030204" pitchFamily="34" charset="0"/>
                <a:sym typeface="Wingdings 3" panose="05040102010807070707" pitchFamily="18" charset="2"/>
              </a:rPr>
              <a:t></a:t>
            </a:r>
            <a:endParaRPr lang="it-IT" sz="2000" dirty="0">
              <a:latin typeface="Calibri" panose="020F0502020204030204" pitchFamily="34" charset="0"/>
            </a:endParaRPr>
          </a:p>
        </p:txBody>
      </p:sp>
      <p:sp>
        <p:nvSpPr>
          <p:cNvPr id="26" name="Ovale 25"/>
          <p:cNvSpPr>
            <a:spLocks noChangeAspect="1"/>
          </p:cNvSpPr>
          <p:nvPr/>
        </p:nvSpPr>
        <p:spPr>
          <a:xfrm>
            <a:off x="1763688" y="413077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88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4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5004048" y="1556792"/>
            <a:ext cx="2304256" cy="432048"/>
          </a:xfrm>
          <a:prstGeom prst="rect">
            <a:avLst/>
          </a:prstGeom>
          <a:solidFill>
            <a:srgbClr val="B2DD83"/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24" name="Connettore 1 23"/>
          <p:cNvCxnSpPr/>
          <p:nvPr/>
        </p:nvCxnSpPr>
        <p:spPr>
          <a:xfrm>
            <a:off x="1727684" y="816325"/>
            <a:ext cx="0" cy="349531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5" name="Titolo 1"/>
          <p:cNvSpPr txBox="1">
            <a:spLocks/>
          </p:cNvSpPr>
          <p:nvPr/>
        </p:nvSpPr>
        <p:spPr>
          <a:xfrm>
            <a:off x="755576" y="1536405"/>
            <a:ext cx="1944216" cy="884484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STRUTTURE FORMALI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7" name="Titolo 1"/>
          <p:cNvSpPr txBox="1">
            <a:spLocks/>
          </p:cNvSpPr>
          <p:nvPr/>
        </p:nvSpPr>
        <p:spPr>
          <a:xfrm>
            <a:off x="755576" y="3840661"/>
            <a:ext cx="1944216" cy="2520280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STRATEGIE STRUTTURE ORGANIZZATIVE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 PROCESSI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28" name="Connettore 1 27"/>
          <p:cNvCxnSpPr/>
          <p:nvPr/>
        </p:nvCxnSpPr>
        <p:spPr>
          <a:xfrm>
            <a:off x="4644008" y="741395"/>
            <a:ext cx="36004" cy="4611434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9" name="Connettore 1 28"/>
          <p:cNvCxnSpPr/>
          <p:nvPr/>
        </p:nvCxnSpPr>
        <p:spPr>
          <a:xfrm>
            <a:off x="7776356" y="723902"/>
            <a:ext cx="0" cy="3587733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0" name="Titolo 1"/>
          <p:cNvSpPr txBox="1">
            <a:spLocks/>
          </p:cNvSpPr>
          <p:nvPr/>
        </p:nvSpPr>
        <p:spPr>
          <a:xfrm>
            <a:off x="3509882" y="1556792"/>
            <a:ext cx="2304256" cy="432048"/>
          </a:xfrm>
          <a:prstGeom prst="rect">
            <a:avLst/>
          </a:prstGeom>
          <a:solidFill>
            <a:srgbClr val="B2DD83"/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ORGANIZZAZIONE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1" name="Titolo 1"/>
          <p:cNvSpPr txBox="1">
            <a:spLocks/>
          </p:cNvSpPr>
          <p:nvPr/>
        </p:nvSpPr>
        <p:spPr>
          <a:xfrm>
            <a:off x="6804248" y="1556792"/>
            <a:ext cx="1944216" cy="432048"/>
          </a:xfrm>
          <a:prstGeom prst="rect">
            <a:avLst/>
          </a:prstGeom>
          <a:solidFill>
            <a:srgbClr val="B2DD83"/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PSICOLOGICHE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2" name="Titolo 1"/>
          <p:cNvSpPr txBox="1">
            <a:spLocks/>
          </p:cNvSpPr>
          <p:nvPr/>
        </p:nvSpPr>
        <p:spPr>
          <a:xfrm>
            <a:off x="3389341" y="2661784"/>
            <a:ext cx="2592288" cy="479184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GRUPPO/COMUNITA’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3" name="Titolo 1"/>
          <p:cNvSpPr txBox="1">
            <a:spLocks/>
          </p:cNvSpPr>
          <p:nvPr/>
        </p:nvSpPr>
        <p:spPr>
          <a:xfrm>
            <a:off x="6804248" y="2688533"/>
            <a:ext cx="1944216" cy="432048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INDIVIDUALI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4" name="Titolo 1"/>
          <p:cNvSpPr txBox="1">
            <a:spLocks/>
          </p:cNvSpPr>
          <p:nvPr/>
        </p:nvSpPr>
        <p:spPr>
          <a:xfrm>
            <a:off x="3707904" y="3863970"/>
            <a:ext cx="1944216" cy="792088"/>
          </a:xfrm>
          <a:prstGeom prst="rect">
            <a:avLst/>
          </a:prstGeom>
          <a:solidFill>
            <a:srgbClr val="B9CDE5"/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FIDUCIA</a:t>
            </a:r>
          </a:p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VALORI CONDIVISI</a:t>
            </a:r>
            <a:endParaRPr lang="it-IT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Titolo 1"/>
          <p:cNvSpPr txBox="1">
            <a:spLocks/>
          </p:cNvSpPr>
          <p:nvPr/>
        </p:nvSpPr>
        <p:spPr>
          <a:xfrm>
            <a:off x="6732240" y="3863970"/>
            <a:ext cx="1944216" cy="2517358"/>
          </a:xfrm>
          <a:prstGeom prst="rect">
            <a:avLst/>
          </a:prstGeom>
          <a:solidFill>
            <a:srgbClr val="B9CDE5"/>
          </a:solidFill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1800" b="1" dirty="0" smtClean="0">
              <a:solidFill>
                <a:prstClr val="black"/>
              </a:solidFill>
              <a:latin typeface="Calibri"/>
            </a:endParaRPr>
          </a:p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RESPONSABILITA’</a:t>
            </a:r>
          </a:p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IMPEGNO</a:t>
            </a:r>
          </a:p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DEDIZIONE</a:t>
            </a:r>
            <a:endParaRPr lang="it-IT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Titolo 1"/>
          <p:cNvSpPr txBox="1">
            <a:spLocks/>
          </p:cNvSpPr>
          <p:nvPr/>
        </p:nvSpPr>
        <p:spPr>
          <a:xfrm>
            <a:off x="3059832" y="5157192"/>
            <a:ext cx="3168352" cy="1224136"/>
          </a:xfrm>
          <a:prstGeom prst="rect">
            <a:avLst/>
          </a:prstGeom>
          <a:solidFill>
            <a:srgbClr val="CC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LEADERSHIP</a:t>
            </a:r>
          </a:p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COMUNICAZIONE</a:t>
            </a:r>
          </a:p>
          <a:p>
            <a:r>
              <a:rPr lang="it-IT" sz="1800" b="1" dirty="0" smtClean="0">
                <a:solidFill>
                  <a:prstClr val="black"/>
                </a:solidFill>
                <a:latin typeface="Calibri"/>
              </a:rPr>
              <a:t>PARTECIPAZIONE</a:t>
            </a:r>
          </a:p>
        </p:txBody>
      </p:sp>
      <p:cxnSp>
        <p:nvCxnSpPr>
          <p:cNvPr id="37" name="Connettore 2 36"/>
          <p:cNvCxnSpPr/>
          <p:nvPr/>
        </p:nvCxnSpPr>
        <p:spPr>
          <a:xfrm>
            <a:off x="5940152" y="5841268"/>
            <a:ext cx="720080" cy="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8" name="Connettore 2 37"/>
          <p:cNvCxnSpPr/>
          <p:nvPr/>
        </p:nvCxnSpPr>
        <p:spPr>
          <a:xfrm flipH="1">
            <a:off x="2766682" y="5841268"/>
            <a:ext cx="725198" cy="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9" name="Titolo 1"/>
          <p:cNvSpPr txBox="1">
            <a:spLocks/>
          </p:cNvSpPr>
          <p:nvPr/>
        </p:nvSpPr>
        <p:spPr>
          <a:xfrm>
            <a:off x="539552" y="312269"/>
            <a:ext cx="8136904" cy="743389"/>
          </a:xfrm>
          <a:prstGeom prst="rect">
            <a:avLst/>
          </a:prstGeom>
          <a:solidFill>
            <a:srgbClr val="B2DD83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CULTURA/SISTEMI DELLA QUALITA’</a:t>
            </a:r>
            <a:endParaRPr kumimoji="0" lang="it-IT" sz="2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56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5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27" name="Titolo 1"/>
          <p:cNvSpPr>
            <a:spLocks noGrp="1"/>
          </p:cNvSpPr>
          <p:nvPr/>
        </p:nvSpPr>
        <p:spPr>
          <a:xfrm>
            <a:off x="436996" y="1124744"/>
            <a:ext cx="8538957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ts val="2600"/>
              </a:lnSpc>
              <a:spcBef>
                <a:spcPts val="600"/>
              </a:spcBef>
              <a:spcAft>
                <a:spcPts val="1800"/>
              </a:spcAft>
              <a:buFont typeface="Wingdings 3" panose="05040102010807070707" pitchFamily="18" charset="2"/>
              <a:buChar char=""/>
            </a:pPr>
            <a:r>
              <a:rPr lang="it-IT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Richiamo alla </a:t>
            </a:r>
            <a:r>
              <a:rPr lang="it-IT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DIMENSIONE ANTROPOLOGICA</a:t>
            </a:r>
            <a:endParaRPr lang="it-IT" sz="2800" b="1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spcBef>
                <a:spcPts val="600"/>
              </a:spcBef>
              <a:spcAft>
                <a:spcPts val="1800"/>
              </a:spcAft>
              <a:buFont typeface="Wingdings 3" panose="05040102010807070707" pitchFamily="18" charset="2"/>
              <a:buChar char=""/>
            </a:pPr>
            <a:r>
              <a:rPr lang="it-IT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La</a:t>
            </a:r>
            <a: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smtClean="0">
                <a:solidFill>
                  <a:srgbClr val="00B02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COMPONENTE</a:t>
            </a:r>
            <a: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smtClean="0">
                <a:solidFill>
                  <a:srgbClr val="00B02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PSICO-SOCIALE</a:t>
            </a:r>
          </a:p>
          <a:p>
            <a:pPr marL="457200" indent="-457200">
              <a:lnSpc>
                <a:spcPts val="2600"/>
              </a:lnSpc>
              <a:spcBef>
                <a:spcPts val="600"/>
              </a:spcBef>
              <a:spcAft>
                <a:spcPts val="1800"/>
              </a:spcAft>
              <a:buFont typeface="Wingdings 3" panose="05040102010807070707" pitchFamily="18" charset="2"/>
              <a:buChar char=""/>
            </a:pPr>
            <a:r>
              <a:rPr lang="it-IT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Dalla struttura </a:t>
            </a:r>
            <a:r>
              <a:rPr lang="it-IT" sz="28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psico</a:t>
            </a:r>
            <a:r>
              <a:rPr lang="it-IT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-sociale all’</a:t>
            </a:r>
            <a:r>
              <a:rPr lang="it-IT" sz="2800" b="1" dirty="0" smtClean="0">
                <a:solidFill>
                  <a:srgbClr val="FF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ASPETTO PERSONALE</a:t>
            </a:r>
          </a:p>
          <a:p>
            <a:pPr marL="457200" indent="-457200">
              <a:lnSpc>
                <a:spcPts val="2600"/>
              </a:lnSpc>
              <a:spcBef>
                <a:spcPts val="600"/>
              </a:spcBef>
              <a:spcAft>
                <a:spcPts val="1800"/>
              </a:spcAft>
              <a:buFont typeface="Wingdings 3" panose="05040102010807070707" pitchFamily="18" charset="2"/>
              <a:buChar char=""/>
            </a:pPr>
            <a:r>
              <a:rPr lang="it-IT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Aree di </a:t>
            </a:r>
            <a:r>
              <a:rPr lang="it-IT" sz="2800" b="1" dirty="0" smtClean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VULNERABILITÀ</a:t>
            </a:r>
          </a:p>
          <a:p>
            <a:pPr marL="457200" indent="-457200">
              <a:lnSpc>
                <a:spcPts val="2600"/>
              </a:lnSpc>
              <a:spcBef>
                <a:spcPts val="600"/>
              </a:spcBef>
              <a:spcAft>
                <a:spcPts val="1800"/>
              </a:spcAft>
              <a:buFont typeface="Wingdings 3" panose="05040102010807070707" pitchFamily="18" charset="2"/>
              <a:buChar char=""/>
            </a:pPr>
            <a: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TEORIE PARZIALI </a:t>
            </a:r>
            <a:r>
              <a:rPr lang="it-IT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di gruppo come limite al ‘ministero</a:t>
            </a:r>
            <a:r>
              <a:rPr lang="it-IT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’</a:t>
            </a:r>
            <a:endParaRPr lang="it-IT" sz="28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spcBef>
                <a:spcPts val="600"/>
              </a:spcBef>
              <a:spcAft>
                <a:spcPts val="1800"/>
              </a:spcAft>
              <a:buFont typeface="Wingdings 3" panose="05040102010807070707" pitchFamily="18" charset="2"/>
              <a:buChar char=""/>
            </a:pPr>
            <a:r>
              <a:rPr lang="it-IT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Qualche conclusione</a:t>
            </a:r>
            <a:endParaRPr lang="it-IT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7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6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793871" y="1077473"/>
            <a:ext cx="3918060" cy="4371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600"/>
              </a:lnSpc>
              <a:spcAft>
                <a:spcPts val="1200"/>
              </a:spcAft>
            </a:pPr>
            <a:r>
              <a:rPr lang="it-IT" sz="2800" b="1" i="1" kern="0" dirty="0">
                <a:latin typeface="Calibri" panose="020F0502020204030204" pitchFamily="34" charset="0"/>
              </a:rPr>
              <a:t>Vescovi </a:t>
            </a:r>
            <a:r>
              <a:rPr lang="it-IT" sz="2800" b="1" i="1" kern="0" dirty="0" smtClean="0">
                <a:latin typeface="Calibri" panose="020F0502020204030204" pitchFamily="34" charset="0"/>
              </a:rPr>
              <a:t>- Sacerdoti - Laici</a:t>
            </a:r>
            <a:endParaRPr lang="it-IT" sz="2800" b="1" i="1" kern="0" dirty="0">
              <a:latin typeface="Calibri" panose="020F050202020403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91813" y="2007484"/>
            <a:ext cx="2195085" cy="989043"/>
          </a:xfrm>
          <a:prstGeom prst="rect">
            <a:avLst/>
          </a:prstGeom>
          <a:solidFill>
            <a:srgbClr val="A9FDA3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it-IT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Insegnamento</a:t>
            </a:r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658911" y="2016857"/>
            <a:ext cx="1849193" cy="989043"/>
          </a:xfrm>
          <a:prstGeom prst="rect">
            <a:avLst/>
          </a:prstGeom>
          <a:solidFill>
            <a:srgbClr val="A9FDA3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it-IT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Conoscere</a:t>
            </a:r>
          </a:p>
          <a:p>
            <a:pPr algn="ctr"/>
            <a:r>
              <a:rPr lang="it-IT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(«</a:t>
            </a:r>
            <a:r>
              <a:rPr lang="it-IT" sz="2400" i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Profetico</a:t>
            </a:r>
            <a:r>
              <a:rPr lang="it-IT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»)</a:t>
            </a:r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012160" y="2027803"/>
            <a:ext cx="2160240" cy="989043"/>
          </a:xfrm>
          <a:prstGeom prst="rect">
            <a:avLst/>
          </a:prstGeom>
          <a:solidFill>
            <a:srgbClr val="A9FDA3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6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it-IT" altLang="it-IT" sz="2400" b="1" dirty="0" smtClean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VERITÀ</a:t>
            </a:r>
            <a:endParaRPr lang="it-IT" altLang="it-IT" sz="2400" b="1" dirty="0">
              <a:solidFill>
                <a:srgbClr val="0099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91813" y="3400129"/>
            <a:ext cx="2195085" cy="989043"/>
          </a:xfrm>
          <a:prstGeom prst="rect">
            <a:avLst/>
          </a:prstGeom>
          <a:solidFill>
            <a:srgbClr val="BAE0F6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it-IT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Governo Pastorale</a:t>
            </a:r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658911" y="3400129"/>
            <a:ext cx="1849193" cy="989043"/>
          </a:xfrm>
          <a:prstGeom prst="rect">
            <a:avLst/>
          </a:prstGeom>
          <a:solidFill>
            <a:srgbClr val="BAE0F6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it-IT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Agire</a:t>
            </a:r>
          </a:p>
          <a:p>
            <a:pPr algn="ctr"/>
            <a:r>
              <a:rPr lang="it-IT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(«</a:t>
            </a:r>
            <a:r>
              <a:rPr lang="it-IT" sz="2400" i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Regale</a:t>
            </a:r>
            <a:r>
              <a:rPr lang="it-IT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»)</a:t>
            </a:r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012160" y="3416538"/>
            <a:ext cx="2160240" cy="989043"/>
          </a:xfrm>
          <a:prstGeom prst="rect">
            <a:avLst/>
          </a:prstGeom>
          <a:solidFill>
            <a:srgbClr val="BAE0F6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6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it-IT" altLang="it-IT" sz="2400" b="1" dirty="0" smtClean="0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ETICA</a:t>
            </a:r>
            <a:endParaRPr lang="it-IT" altLang="it-IT" sz="2400" b="1" dirty="0">
              <a:solidFill>
                <a:srgbClr val="0000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20731" y="4816221"/>
            <a:ext cx="2195085" cy="989043"/>
          </a:xfrm>
          <a:prstGeom prst="rect">
            <a:avLst/>
          </a:prstGeom>
          <a:solidFill>
            <a:srgbClr val="FF9280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it-IT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Santificazione</a:t>
            </a:r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625927" y="4816221"/>
            <a:ext cx="2146800" cy="989043"/>
          </a:xfrm>
          <a:prstGeom prst="rect">
            <a:avLst/>
          </a:prstGeom>
          <a:solidFill>
            <a:srgbClr val="FF9280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it-IT" sz="2400" b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Motivazione</a:t>
            </a:r>
          </a:p>
          <a:p>
            <a:pPr algn="ctr"/>
            <a:r>
              <a:rPr lang="it-IT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(«</a:t>
            </a:r>
            <a:r>
              <a:rPr lang="it-IT" sz="2400" i="1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Sacerdotale</a:t>
            </a:r>
            <a:r>
              <a:rPr lang="it-IT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»)</a:t>
            </a:r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300192" y="4816220"/>
            <a:ext cx="2160240" cy="989043"/>
          </a:xfrm>
          <a:prstGeom prst="rect">
            <a:avLst/>
          </a:prstGeom>
          <a:solidFill>
            <a:srgbClr val="FF9280"/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600"/>
              </a:lnSpc>
              <a:spcBef>
                <a:spcPts val="1800"/>
              </a:spcBef>
              <a:spcAft>
                <a:spcPts val="1800"/>
              </a:spcAft>
              <a:defRPr/>
            </a:pPr>
            <a:r>
              <a:rPr lang="it-IT" altLang="it-IT" sz="2400" b="1" dirty="0" smtClean="0">
                <a:solidFill>
                  <a:srgbClr val="CC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CUORE</a:t>
            </a:r>
            <a:endParaRPr lang="it-IT" altLang="it-IT" sz="2400" b="1" dirty="0">
              <a:solidFill>
                <a:srgbClr val="CC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e 21"/>
          <p:cNvSpPr>
            <a:spLocks noChangeAspect="1"/>
          </p:cNvSpPr>
          <p:nvPr/>
        </p:nvSpPr>
        <p:spPr>
          <a:xfrm>
            <a:off x="2344505" y="588078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2737339" y="405211"/>
            <a:ext cx="421567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TRE MINISTERI </a:t>
            </a:r>
            <a:r>
              <a:rPr lang="it-IT" altLang="it-IT" sz="2800" i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800" i="1" kern="0" dirty="0" err="1" smtClean="0">
                <a:solidFill>
                  <a:srgbClr val="008000"/>
                </a:solidFill>
                <a:latin typeface="Calibri" panose="020F0502020204030204" pitchFamily="34" charset="0"/>
              </a:rPr>
              <a:t>Vat</a:t>
            </a:r>
            <a:r>
              <a:rPr lang="it-IT" altLang="it-IT" sz="2800" i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 II)</a:t>
            </a:r>
            <a:endParaRPr lang="it-IT" altLang="it-IT" sz="2800" i="1" kern="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793871" y="2290167"/>
            <a:ext cx="914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&lt;---&gt; </a:t>
            </a:r>
            <a:endParaRPr lang="en-GB" sz="2400" b="1" dirty="0"/>
          </a:p>
        </p:txBody>
      </p:sp>
      <p:sp>
        <p:nvSpPr>
          <p:cNvPr id="25" name="Rettangolo 24"/>
          <p:cNvSpPr/>
          <p:nvPr/>
        </p:nvSpPr>
        <p:spPr>
          <a:xfrm>
            <a:off x="5508872" y="364704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--&gt;</a:t>
            </a:r>
            <a:endParaRPr lang="en-GB" sz="2400" b="1" dirty="0"/>
          </a:p>
        </p:txBody>
      </p:sp>
      <p:sp>
        <p:nvSpPr>
          <p:cNvPr id="26" name="Rettangolo 25"/>
          <p:cNvSpPr/>
          <p:nvPr/>
        </p:nvSpPr>
        <p:spPr>
          <a:xfrm>
            <a:off x="2793871" y="3652563"/>
            <a:ext cx="914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&lt;---&gt; </a:t>
            </a:r>
            <a:endParaRPr lang="en-GB" sz="2400" b="1" dirty="0"/>
          </a:p>
        </p:txBody>
      </p:sp>
      <p:sp>
        <p:nvSpPr>
          <p:cNvPr id="27" name="Rettangolo 26"/>
          <p:cNvSpPr/>
          <p:nvPr/>
        </p:nvSpPr>
        <p:spPr>
          <a:xfrm>
            <a:off x="2793871" y="5092723"/>
            <a:ext cx="914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&lt;---&gt; </a:t>
            </a:r>
            <a:endParaRPr lang="en-GB" sz="2400" b="1" dirty="0"/>
          </a:p>
        </p:txBody>
      </p:sp>
      <p:sp>
        <p:nvSpPr>
          <p:cNvPr id="28" name="Rettangolo 27"/>
          <p:cNvSpPr/>
          <p:nvPr/>
        </p:nvSpPr>
        <p:spPr>
          <a:xfrm>
            <a:off x="5484451" y="230075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--&gt;</a:t>
            </a:r>
            <a:endParaRPr lang="en-GB" sz="2400" b="1" dirty="0"/>
          </a:p>
        </p:txBody>
      </p:sp>
      <p:sp>
        <p:nvSpPr>
          <p:cNvPr id="29" name="Rettangolo 28"/>
          <p:cNvSpPr/>
          <p:nvPr/>
        </p:nvSpPr>
        <p:spPr>
          <a:xfrm>
            <a:off x="5772483" y="509272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--&gt;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xmlns="" val="42038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873999" y="1294400"/>
            <a:ext cx="8038900" cy="4956401"/>
          </a:xfrm>
          <a:prstGeom prst="rect">
            <a:avLst/>
          </a:prstGeom>
          <a:solidFill>
            <a:srgbClr val="FFFF9D">
              <a:alpha val="58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7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e 5"/>
          <p:cNvSpPr>
            <a:spLocks noChangeAspect="1"/>
          </p:cNvSpPr>
          <p:nvPr/>
        </p:nvSpPr>
        <p:spPr>
          <a:xfrm>
            <a:off x="1331640" y="514878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96481" y="332011"/>
            <a:ext cx="61939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TRE FIGURE di ‘‘EDUCATORE/LEADER’’ </a:t>
            </a:r>
            <a:endParaRPr lang="it-IT" altLang="it-IT" sz="2800" i="1" kern="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824976" y="1474454"/>
            <a:ext cx="8136946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2500"/>
              </a:lnSpc>
              <a:spcAft>
                <a:spcPts val="600"/>
              </a:spcAft>
              <a:buFont typeface="Wingdings 3" panose="05040102010807070707" pitchFamily="18" charset="2"/>
              <a:buChar char=""/>
            </a:pPr>
            <a:r>
              <a:rPr lang="it-IT" altLang="it-IT" sz="2600" b="1" kern="0" dirty="0" smtClean="0">
                <a:solidFill>
                  <a:srgbClr val="009900"/>
                </a:solidFill>
                <a:latin typeface="Calibri" panose="020F0502020204030204" pitchFamily="34" charset="0"/>
              </a:rPr>
              <a:t>ABRAMO</a:t>
            </a:r>
            <a:endParaRPr lang="it-IT" altLang="it-IT" sz="2600" b="1" kern="0" dirty="0">
              <a:solidFill>
                <a:srgbClr val="009900"/>
              </a:solidFill>
              <a:latin typeface="Calibri" panose="020F0502020204030204" pitchFamily="34" charset="0"/>
            </a:endParaRPr>
          </a:p>
          <a:p>
            <a:pPr marL="444500">
              <a:lnSpc>
                <a:spcPts val="2500"/>
              </a:lnSpc>
              <a:spcAft>
                <a:spcPts val="2400"/>
              </a:spcAft>
            </a:pPr>
            <a:r>
              <a:rPr lang="it-IT" altLang="it-IT" sz="2600" kern="0" dirty="0" smtClean="0">
                <a:latin typeface="Calibri" panose="020F0502020204030204" pitchFamily="34" charset="0"/>
              </a:rPr>
              <a:t>orizzonte </a:t>
            </a:r>
            <a:r>
              <a:rPr lang="it-IT" altLang="it-IT" sz="2600" kern="0" dirty="0">
                <a:latin typeface="Calibri" panose="020F0502020204030204" pitchFamily="34" charset="0"/>
              </a:rPr>
              <a:t>cognitivo. “un paese che io ti indicherò</a:t>
            </a:r>
            <a:r>
              <a:rPr lang="it-IT" altLang="it-IT" sz="2600" kern="0" dirty="0" smtClean="0">
                <a:latin typeface="Calibri" panose="020F0502020204030204" pitchFamily="34" charset="0"/>
              </a:rPr>
              <a:t>”    Cognizione, </a:t>
            </a:r>
            <a:r>
              <a:rPr lang="it-IT" altLang="it-IT" sz="2600" b="1" kern="0" dirty="0" smtClean="0">
                <a:solidFill>
                  <a:srgbClr val="009900"/>
                </a:solidFill>
                <a:latin typeface="Calibri" panose="020F0502020204030204" pitchFamily="34" charset="0"/>
              </a:rPr>
              <a:t>VERITÀ</a:t>
            </a:r>
          </a:p>
          <a:p>
            <a:pPr marL="457200" lvl="0" indent="-45720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Char char=""/>
              <a:defRPr/>
            </a:pPr>
            <a:r>
              <a:rPr lang="it-IT" sz="2600" b="1" dirty="0">
                <a:solidFill>
                  <a:srgbClr val="0000FF"/>
                </a:solidFill>
                <a:latin typeface="Calibri" panose="020F0502020204030204"/>
              </a:rPr>
              <a:t>GIACOBBE</a:t>
            </a:r>
          </a:p>
          <a:p>
            <a:pPr marL="685800" lvl="1" indent="-228600">
              <a:lnSpc>
                <a:spcPts val="2500"/>
              </a:lnSpc>
              <a:spcAft>
                <a:spcPts val="2400"/>
              </a:spcAft>
              <a:defRPr/>
            </a:pPr>
            <a:r>
              <a:rPr lang="it-IT" sz="2600" dirty="0">
                <a:solidFill>
                  <a:sysClr val="windowText" lastClr="000000"/>
                </a:solidFill>
                <a:latin typeface="Calibri" panose="020F0502020204030204"/>
              </a:rPr>
              <a:t>lotta per un impegno della volontà. Libertà per i</a:t>
            </a:r>
            <a:r>
              <a:rPr lang="it-IT" sz="2600" dirty="0" smtClean="0">
                <a:solidFill>
                  <a:sysClr val="windowText" lastClr="000000"/>
                </a:solidFill>
                <a:latin typeface="Calibri" panose="020F0502020204030204"/>
              </a:rPr>
              <a:t>l </a:t>
            </a:r>
            <a:r>
              <a:rPr lang="it-IT" sz="2600" b="1" dirty="0" smtClean="0">
                <a:solidFill>
                  <a:srgbClr val="0000FF"/>
                </a:solidFill>
                <a:latin typeface="Calibri" panose="020F0502020204030204"/>
              </a:rPr>
              <a:t>BENE</a:t>
            </a:r>
            <a:endParaRPr lang="it-IT" sz="2600" dirty="0">
              <a:solidFill>
                <a:srgbClr val="0000FF"/>
              </a:solidFill>
              <a:latin typeface="Calibri" panose="020F0502020204030204"/>
            </a:endParaRPr>
          </a:p>
          <a:p>
            <a:pPr marL="444500" lvl="0" indent="-44450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Char char=""/>
              <a:defRPr/>
            </a:pPr>
            <a:r>
              <a:rPr lang="it-IT" sz="2600" b="1" dirty="0">
                <a:solidFill>
                  <a:srgbClr val="CC0000"/>
                </a:solidFill>
                <a:latin typeface="Calibri" panose="020F0502020204030204"/>
              </a:rPr>
              <a:t>DAVIDE</a:t>
            </a:r>
          </a:p>
          <a:p>
            <a:pPr marL="444500" lvl="0" indent="-444500">
              <a:lnSpc>
                <a:spcPts val="2500"/>
              </a:lnSpc>
              <a:spcAft>
                <a:spcPts val="1200"/>
              </a:spcAft>
              <a:defRPr/>
            </a:pPr>
            <a:r>
              <a:rPr lang="it-IT" sz="2600" dirty="0">
                <a:solidFill>
                  <a:sysClr val="windowText" lastClr="000000"/>
                </a:solidFill>
                <a:latin typeface="Calibri" panose="020F0502020204030204"/>
              </a:rPr>
              <a:t>     </a:t>
            </a:r>
            <a:r>
              <a:rPr lang="it-IT" sz="2600" dirty="0" smtClean="0">
                <a:solidFill>
                  <a:sysClr val="windowText" lastClr="000000"/>
                </a:solidFill>
                <a:latin typeface="Calibri" panose="020F0502020204030204"/>
              </a:rPr>
              <a:t> le </a:t>
            </a:r>
            <a:r>
              <a:rPr lang="it-IT" sz="2600" dirty="0">
                <a:solidFill>
                  <a:sysClr val="windowText" lastClr="000000"/>
                </a:solidFill>
                <a:latin typeface="Calibri" panose="020F0502020204030204"/>
              </a:rPr>
              <a:t>passioni, gli amori</a:t>
            </a:r>
            <a:r>
              <a:rPr lang="it-IT" sz="2600" b="1" dirty="0">
                <a:solidFill>
                  <a:srgbClr val="009900"/>
                </a:solidFill>
                <a:latin typeface="Calibri" panose="020F0502020204030204"/>
              </a:rPr>
              <a:t> </a:t>
            </a:r>
            <a:r>
              <a:rPr lang="it-IT" sz="2600" dirty="0">
                <a:solidFill>
                  <a:sysClr val="windowText" lastClr="000000"/>
                </a:solidFill>
                <a:latin typeface="Calibri" panose="020F0502020204030204"/>
              </a:rPr>
              <a:t>e la loro integrazione nel </a:t>
            </a:r>
            <a:r>
              <a:rPr lang="it-IT" sz="2600" dirty="0" smtClean="0">
                <a:solidFill>
                  <a:sysClr val="windowText" lastClr="000000"/>
                </a:solidFill>
                <a:latin typeface="Calibri" panose="020F0502020204030204"/>
              </a:rPr>
              <a:t>cuore.                                         Armonia </a:t>
            </a:r>
            <a:r>
              <a:rPr lang="it-IT" sz="2600" dirty="0">
                <a:solidFill>
                  <a:sysClr val="windowText" lastClr="000000"/>
                </a:solidFill>
                <a:latin typeface="Calibri" panose="020F0502020204030204"/>
              </a:rPr>
              <a:t>o disarmonia </a:t>
            </a:r>
            <a:r>
              <a:rPr lang="it-IT" sz="2600" dirty="0" smtClean="0">
                <a:solidFill>
                  <a:sysClr val="windowText" lastClr="000000"/>
                </a:solidFill>
                <a:latin typeface="Calibri" panose="020F0502020204030204"/>
              </a:rPr>
              <a:t>dell’</a:t>
            </a:r>
            <a:r>
              <a:rPr lang="it-IT" sz="2600" b="1" dirty="0" smtClean="0">
                <a:solidFill>
                  <a:srgbClr val="CC0000"/>
                </a:solidFill>
                <a:latin typeface="Calibri" panose="020F0502020204030204"/>
              </a:rPr>
              <a:t>AFFETTO</a:t>
            </a:r>
            <a:endParaRPr lang="it-IT" sz="2600" b="1" dirty="0">
              <a:solidFill>
                <a:srgbClr val="CC0000"/>
              </a:solidFill>
              <a:latin typeface="Calibri" panose="020F0502020204030204"/>
            </a:endParaRPr>
          </a:p>
          <a:p>
            <a:pPr marL="444500"/>
            <a:endParaRPr lang="it-IT" altLang="it-IT" sz="2600" kern="0" dirty="0" smtClean="0">
              <a:solidFill>
                <a:srgbClr val="009900"/>
              </a:solidFill>
              <a:latin typeface="Calibri" panose="020F0502020204030204" pitchFamily="34" charset="0"/>
            </a:endParaRPr>
          </a:p>
          <a:p>
            <a:r>
              <a:rPr lang="it-IT" altLang="it-IT" sz="2600" kern="0" dirty="0"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9" name="Rectangle 3"/>
          <p:cNvSpPr>
            <a:spLocks noGrp="1" noChangeArrowheads="1"/>
          </p:cNvSpPr>
          <p:nvPr/>
        </p:nvSpPr>
        <p:spPr>
          <a:xfrm>
            <a:off x="2255420" y="5651864"/>
            <a:ext cx="6192688" cy="717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 Volti dell’educatore, </a:t>
            </a:r>
            <a:r>
              <a:rPr kumimoji="0" lang="it-IT" sz="20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Dimensioni, </a:t>
            </a:r>
            <a:r>
              <a:rPr kumimoji="0" lang="it-IT" sz="20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2004, 1, 9-17)</a:t>
            </a:r>
          </a:p>
        </p:txBody>
      </p:sp>
    </p:spTree>
    <p:extLst>
      <p:ext uri="{BB962C8B-B14F-4D97-AF65-F5344CB8AC3E}">
        <p14:creationId xmlns:p14="http://schemas.microsoft.com/office/powerpoint/2010/main" xmlns="" val="12238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tangolo 8"/>
          <p:cNvSpPr/>
          <p:nvPr/>
        </p:nvSpPr>
        <p:spPr>
          <a:xfrm>
            <a:off x="827584" y="1052314"/>
            <a:ext cx="7632848" cy="5329014"/>
          </a:xfrm>
          <a:prstGeom prst="rect">
            <a:avLst/>
          </a:prstGeom>
          <a:solidFill>
            <a:srgbClr val="FFFF9D">
              <a:alpha val="58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8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/>
        </p:nvSpPr>
        <p:spPr>
          <a:xfrm>
            <a:off x="1066815" y="1237631"/>
            <a:ext cx="7249600" cy="48107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it-IT" sz="2600" b="1" noProof="0" dirty="0" smtClean="0">
                <a:latin typeface="Calibri" panose="020F0502020204030204" pitchFamily="34" charset="0"/>
              </a:rPr>
              <a:t>  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CRISTO   </a:t>
            </a:r>
          </a:p>
          <a:p>
            <a:pPr marL="541338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None/>
              <a:tabLst/>
              <a:defRPr/>
            </a:pP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PROFETA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</a:rPr>
              <a:t>SACERDOTE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</a:rPr>
              <a:t>RE</a:t>
            </a:r>
          </a:p>
          <a:p>
            <a:pPr lvl="0">
              <a:lnSpc>
                <a:spcPts val="26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kumimoji="0" lang="it-IT" sz="2600" b="1" i="0" u="none" strike="noStrike" kern="1200" cap="none" spc="0" normalizeH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alibri" panose="020F0502020204030204" pitchFamily="34" charset="0"/>
              </a:rPr>
              <a:t>  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alibri" panose="020F0502020204030204" pitchFamily="34" charset="0"/>
              </a:rPr>
              <a:t>VESCOVI</a:t>
            </a:r>
          </a:p>
          <a:p>
            <a:pPr marL="806450" marR="0" lvl="0" indent="-265113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L’UFFICIO DI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INSEGNARE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(25)</a:t>
            </a:r>
          </a:p>
          <a:p>
            <a:pPr marL="806450" marR="0" lvl="0" indent="-265113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L’UFFICIO DI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</a:rPr>
              <a:t>SANTIFICARE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(26)</a:t>
            </a:r>
          </a:p>
          <a:p>
            <a:pPr marL="806450" marR="0" lvl="0" indent="-265113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L’UFFICIO DI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</a:rPr>
              <a:t>GOVERNARE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(27</a:t>
            </a:r>
            <a:r>
              <a:rPr kumimoji="0" lang="it-IT" sz="2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)</a:t>
            </a:r>
            <a:endParaRPr kumimoji="0" lang="it-IT" sz="2600" b="1" i="0" u="none" strike="noStrike" kern="120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lnSpc>
                <a:spcPts val="26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 pitchFamily="34" charset="0"/>
              </a:rPr>
              <a:t>  PRESBITERI</a:t>
            </a: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(28</a:t>
            </a:r>
            <a:r>
              <a:rPr kumimoji="0" lang="it-IT" sz="2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)</a:t>
            </a:r>
            <a:endParaRPr kumimoji="0" lang="it-IT" sz="2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lnSpc>
                <a:spcPts val="26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kumimoji="0" lang="it-IT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</a:rPr>
              <a:t>  LAICI</a:t>
            </a:r>
          </a:p>
          <a:p>
            <a:pPr marL="806450" marR="0" lvl="0" indent="-265113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FUNZIONE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</a:rPr>
              <a:t>SACERDOTALE e CULTUALE 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(34)</a:t>
            </a:r>
          </a:p>
          <a:p>
            <a:pPr marL="806450" marR="0" lvl="0" indent="-265113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FUNZIONE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</a:rPr>
              <a:t> PROFETICA E TESTIMONIANZA 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</a:rPr>
              <a:t>(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35)</a:t>
            </a:r>
          </a:p>
          <a:p>
            <a:pPr marL="806450" marR="0" lvl="0" indent="-265113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FUNZIONE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</a:rPr>
              <a:t>REGALE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it-IT" sz="26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(36)</a:t>
            </a:r>
          </a:p>
        </p:txBody>
      </p:sp>
      <p:sp>
        <p:nvSpPr>
          <p:cNvPr id="7" name="Ovale 6"/>
          <p:cNvSpPr>
            <a:spLocks noChangeAspect="1"/>
          </p:cNvSpPr>
          <p:nvPr/>
        </p:nvSpPr>
        <p:spPr>
          <a:xfrm>
            <a:off x="2267744" y="371507"/>
            <a:ext cx="373362" cy="357804"/>
          </a:xfrm>
          <a:prstGeom prst="ellipse">
            <a:avLst/>
          </a:prstGeom>
          <a:solidFill>
            <a:srgbClr val="008000"/>
          </a:solidFill>
          <a:ln w="3175">
            <a:noFill/>
            <a:prstDash val="sysDash"/>
          </a:ln>
          <a:effectLst>
            <a:outerShdw blurRad="50800" dist="114300" dir="2700000" algn="c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>
            <a:bevelT w="190500" h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0080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32585" y="188640"/>
            <a:ext cx="443170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it-IT" altLang="it-IT" sz="2800" b="1" kern="0" dirty="0" smtClean="0">
                <a:solidFill>
                  <a:srgbClr val="008000"/>
                </a:solidFill>
                <a:latin typeface="Calibri" panose="020F0502020204030204" pitchFamily="34" charset="0"/>
              </a:rPr>
              <a:t>TRE MINISTERI/UFFICI (LG)</a:t>
            </a:r>
            <a:endParaRPr lang="it-IT" altLang="it-IT" sz="2800" i="1" kern="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28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2915816" y="341012"/>
            <a:ext cx="3384376" cy="1332148"/>
          </a:xfrm>
          <a:prstGeom prst="rect">
            <a:avLst/>
          </a:prstGeom>
          <a:solidFill>
            <a:srgbClr val="99CCFF">
              <a:alpha val="6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BD25F"/>
              </a:solidFill>
            </a:endParaRPr>
          </a:p>
        </p:txBody>
      </p:sp>
      <p:pic>
        <p:nvPicPr>
          <p:cNvPr id="10" name="Picture 2" descr="avepro_marchio_logo_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410200"/>
            <a:ext cx="1006475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827584" y="2204864"/>
            <a:ext cx="7416824" cy="2664296"/>
          </a:xfrm>
          <a:prstGeom prst="rect">
            <a:avLst/>
          </a:prstGeom>
          <a:solidFill>
            <a:srgbClr val="99CCFF">
              <a:alpha val="60000"/>
            </a:srgbClr>
          </a:solidFill>
          <a:ln>
            <a:noFill/>
          </a:ln>
          <a:effectLst>
            <a:outerShdw blurRad="50800" dist="228600" dir="2700000" algn="tl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BD25F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25475" y="6381750"/>
            <a:ext cx="762000" cy="476250"/>
          </a:xfrm>
        </p:spPr>
        <p:txBody>
          <a:bodyPr/>
          <a:lstStyle/>
          <a:p>
            <a:pPr algn="ctr">
              <a:defRPr/>
            </a:pPr>
            <a:fld id="{0A341F75-ED99-4528-B4FB-992C45EC3F18}" type="slidenum">
              <a:rPr lang="it-IT" sz="1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ctr">
                <a:defRPr/>
              </a:pPr>
              <a:t>9</a:t>
            </a:fld>
            <a:endParaRPr lang="it-IT" sz="1800" dirty="0">
              <a:solidFill>
                <a:srgbClr val="FFFFFF">
                  <a:lumMod val="5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ctrTitle"/>
          </p:nvPr>
        </p:nvSpPr>
        <p:spPr>
          <a:xfrm>
            <a:off x="2773395" y="533539"/>
            <a:ext cx="3669838" cy="1008063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Chiesa Sacramento</a:t>
            </a:r>
            <a: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it-IT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(O. </a:t>
            </a:r>
            <a:r>
              <a:rPr lang="it-IT" sz="2000" i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Semmelroth</a:t>
            </a:r>
            <a:r>
              <a:rPr lang="it-IT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endParaRPr lang="it-IT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Sottotitolo 2"/>
          <p:cNvSpPr>
            <a:spLocks noGrp="1"/>
          </p:cNvSpPr>
          <p:nvPr>
            <p:ph type="subTitle" idx="1"/>
          </p:nvPr>
        </p:nvSpPr>
        <p:spPr>
          <a:xfrm>
            <a:off x="539552" y="2537991"/>
            <a:ext cx="8137525" cy="214079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it-IT" sz="2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RES</a:t>
            </a:r>
            <a:r>
              <a:rPr lang="it-IT" sz="2600" dirty="0" smtClean="0">
                <a:latin typeface="Calibri" panose="020F0502020204030204" pitchFamily="34" charset="0"/>
              </a:rPr>
              <a:t>:  Vita/Grazia</a:t>
            </a:r>
          </a:p>
          <a:p>
            <a:pPr>
              <a:spcBef>
                <a:spcPts val="0"/>
              </a:spcBef>
              <a:defRPr/>
            </a:pPr>
            <a:endParaRPr lang="it-IT" sz="2600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it-IT" sz="26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SACRAMENTUM</a:t>
            </a:r>
            <a:r>
              <a:rPr lang="it-IT" sz="2600" dirty="0" smtClean="0">
                <a:latin typeface="Calibri" panose="020F0502020204030204" pitchFamily="34" charset="0"/>
              </a:rPr>
              <a:t>: Segno/realtà umana/sociale</a:t>
            </a:r>
          </a:p>
          <a:p>
            <a:pPr>
              <a:spcBef>
                <a:spcPts val="0"/>
              </a:spcBef>
              <a:defRPr/>
            </a:pPr>
            <a:endParaRPr lang="it-IT" sz="2600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it-IT" sz="2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RES</a:t>
            </a:r>
            <a:r>
              <a:rPr lang="it-IT" sz="2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sz="2600" dirty="0" smtClean="0">
                <a:latin typeface="Calibri" panose="020F0502020204030204" pitchFamily="34" charset="0"/>
              </a:rPr>
              <a:t>et </a:t>
            </a:r>
            <a:r>
              <a:rPr lang="it-IT" sz="2600" b="1" dirty="0" smtClean="0">
                <a:solidFill>
                  <a:srgbClr val="0066CC"/>
                </a:solidFill>
                <a:latin typeface="Calibri" panose="020F0502020204030204" pitchFamily="34" charset="0"/>
              </a:rPr>
              <a:t>SACRAMENTUM</a:t>
            </a:r>
          </a:p>
        </p:txBody>
      </p:sp>
      <p:sp>
        <p:nvSpPr>
          <p:cNvPr id="2" name="Rettangolo 1"/>
          <p:cNvSpPr/>
          <p:nvPr/>
        </p:nvSpPr>
        <p:spPr>
          <a:xfrm>
            <a:off x="939205" y="5186444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it-IT" sz="24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Oggi questioni/problemi più ecclesiologici che cristologici</a:t>
            </a:r>
          </a:p>
        </p:txBody>
      </p:sp>
    </p:spTree>
    <p:extLst>
      <p:ext uri="{BB962C8B-B14F-4D97-AF65-F5344CB8AC3E}">
        <p14:creationId xmlns:p14="http://schemas.microsoft.com/office/powerpoint/2010/main" xmlns="" val="208556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BE155"/>
        </a:solidFill>
        <a:ln w="3175">
          <a:solidFill>
            <a:srgbClr val="FCE6AE"/>
          </a:solidFill>
          <a:prstDash val="sysDash"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1141</Words>
  <Application>Microsoft Office PowerPoint</Application>
  <PresentationFormat>Presentazione su schermo (4:3)</PresentationFormat>
  <Paragraphs>369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24" baseType="lpstr">
      <vt:lpstr>Struttura predefinita</vt:lpstr>
      <vt:lpstr>5_Struttura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Chiesa Sacramento (O. Semmelroth)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bolognaqualita.3</dc:creator>
  <cp:lastModifiedBy>user</cp:lastModifiedBy>
  <cp:revision>220</cp:revision>
  <cp:lastPrinted>2017-04-26T06:14:50Z</cp:lastPrinted>
  <dcterms:created xsi:type="dcterms:W3CDTF">2015-11-20T08:21:09Z</dcterms:created>
  <dcterms:modified xsi:type="dcterms:W3CDTF">2017-11-13T14:41:50Z</dcterms:modified>
</cp:coreProperties>
</file>